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  <p:sldMasterId id="2147483921" r:id="rId2"/>
  </p:sldMasterIdLst>
  <p:notesMasterIdLst>
    <p:notesMasterId r:id="rId26"/>
  </p:notesMasterIdLst>
  <p:handoutMasterIdLst>
    <p:handoutMasterId r:id="rId27"/>
  </p:handoutMasterIdLst>
  <p:sldIdLst>
    <p:sldId id="903" r:id="rId3"/>
    <p:sldId id="606" r:id="rId4"/>
    <p:sldId id="954" r:id="rId5"/>
    <p:sldId id="955" r:id="rId6"/>
    <p:sldId id="948" r:id="rId7"/>
    <p:sldId id="965" r:id="rId8"/>
    <p:sldId id="953" r:id="rId9"/>
    <p:sldId id="972" r:id="rId10"/>
    <p:sldId id="956" r:id="rId11"/>
    <p:sldId id="958" r:id="rId12"/>
    <p:sldId id="959" r:id="rId13"/>
    <p:sldId id="961" r:id="rId14"/>
    <p:sldId id="960" r:id="rId15"/>
    <p:sldId id="962" r:id="rId16"/>
    <p:sldId id="963" r:id="rId17"/>
    <p:sldId id="966" r:id="rId18"/>
    <p:sldId id="967" r:id="rId19"/>
    <p:sldId id="968" r:id="rId20"/>
    <p:sldId id="969" r:id="rId21"/>
    <p:sldId id="964" r:id="rId22"/>
    <p:sldId id="971" r:id="rId23"/>
    <p:sldId id="970" r:id="rId24"/>
    <p:sldId id="913" r:id="rId25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aquín" initials="JE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B95209"/>
    <a:srgbClr val="0952B9"/>
    <a:srgbClr val="F6C708"/>
    <a:srgbClr val="7A290B"/>
    <a:srgbClr val="070201"/>
    <a:srgbClr val="0000FF"/>
    <a:srgbClr val="FFFF00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64" autoAdjust="0"/>
    <p:restoredTop sz="83215" autoAdjust="0"/>
  </p:normalViewPr>
  <p:slideViewPr>
    <p:cSldViewPr>
      <p:cViewPr varScale="1">
        <p:scale>
          <a:sx n="96" d="100"/>
          <a:sy n="96" d="100"/>
        </p:scale>
        <p:origin x="171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11910"/>
    </p:cViewPr>
  </p:sorterViewPr>
  <p:notesViewPr>
    <p:cSldViewPr>
      <p:cViewPr varScale="1">
        <p:scale>
          <a:sx n="89" d="100"/>
          <a:sy n="89" d="100"/>
        </p:scale>
        <p:origin x="-3780" y="-132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>
            <a:lvl1pPr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AEB0BF3A-4235-4C5B-A655-D4EC23BB1264}" type="datetimeFigureOut">
              <a:rPr lang="es-ES"/>
              <a:pPr>
                <a:defRPr/>
              </a:pPr>
              <a:t>12/04/2021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b" anchorCtr="0" compatLnSpc="1">
            <a:prstTxWarp prst="textNoShape">
              <a:avLst/>
            </a:prstTxWarp>
          </a:bodyPr>
          <a:lstStyle>
            <a:lvl1pPr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b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581C8EAE-8CF1-4C6B-820C-678E9B6C11A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340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>
            <a:lvl1pPr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4BD31379-FF6E-44B3-8E9C-CF09D049C722}" type="datetimeFigureOut">
              <a:rPr lang="es-ES"/>
              <a:pPr>
                <a:defRPr/>
              </a:pPr>
              <a:t>12/04/2021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9938"/>
            <a:ext cx="5113338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pPr lvl="0"/>
            <a:endParaRPr lang="es-E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11200" y="4860925"/>
            <a:ext cx="5676900" cy="460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b" anchorCtr="0" compatLnSpc="1">
            <a:prstTxWarp prst="textNoShape">
              <a:avLst/>
            </a:prstTxWarp>
          </a:bodyPr>
          <a:lstStyle>
            <a:lvl1pPr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b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7CF6D8CB-721C-4448-8F62-F7AB2027A45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78811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 lIns="87398" tIns="43699" rIns="87398" bIns="43699"/>
          <a:lstStyle/>
          <a:p>
            <a:endParaRPr dirty="0" smtClean="0"/>
          </a:p>
        </p:txBody>
      </p:sp>
    </p:spTree>
    <p:extLst>
      <p:ext uri="{BB962C8B-B14F-4D97-AF65-F5344CB8AC3E}">
        <p14:creationId xmlns:p14="http://schemas.microsoft.com/office/powerpoint/2010/main" val="1652633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2 Marcador de notas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s-ES" dirty="0" smtClean="0"/>
              <a:t>Empezar</a:t>
            </a:r>
            <a:r>
              <a:rPr lang="es-ES" baseline="0" dirty="0" smtClean="0"/>
              <a:t> con el ejemplo del tren en la pizarra</a:t>
            </a:r>
            <a:endParaRPr dirty="0" smtClean="0"/>
          </a:p>
        </p:txBody>
      </p:sp>
      <p:sp>
        <p:nvSpPr>
          <p:cNvPr id="27652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1pPr>
            <a:lvl2pPr marL="742950" indent="-28575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2pPr>
            <a:lvl3pPr marL="11430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3pPr>
            <a:lvl4pPr marL="16002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4pPr>
            <a:lvl5pPr marL="20574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9pPr>
          </a:lstStyle>
          <a:p>
            <a:pPr eaLnBrk="1" hangingPunct="1"/>
            <a:fld id="{0AF56F64-867C-4F01-A88F-45A831BB54D3}" type="slidenum">
              <a:rPr lang="es-ES" smtClean="0">
                <a:latin typeface="Calibri" pitchFamily="34" charset="0"/>
              </a:rPr>
              <a:pPr eaLnBrk="1" hangingPunct="1"/>
              <a:t>2</a:t>
            </a:fld>
            <a:endParaRPr lang="es-ES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72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6372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978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8080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0459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9247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9116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2 Marcador de notas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s-ES" dirty="0" smtClean="0"/>
              <a:t>Empezar</a:t>
            </a:r>
            <a:r>
              <a:rPr lang="es-ES" baseline="0" dirty="0" smtClean="0"/>
              <a:t> con el ejemplo del tren en la pizarra</a:t>
            </a:r>
            <a:endParaRPr dirty="0" smtClean="0"/>
          </a:p>
        </p:txBody>
      </p:sp>
      <p:sp>
        <p:nvSpPr>
          <p:cNvPr id="27652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1pPr>
            <a:lvl2pPr marL="742950" indent="-28575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2pPr>
            <a:lvl3pPr marL="11430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3pPr>
            <a:lvl4pPr marL="16002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4pPr>
            <a:lvl5pPr marL="20574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9pPr>
          </a:lstStyle>
          <a:p>
            <a:pPr eaLnBrk="1" hangingPunct="1"/>
            <a:fld id="{0AF56F64-867C-4F01-A88F-45A831BB54D3}" type="slidenum">
              <a:rPr lang="es-ES" smtClean="0">
                <a:latin typeface="Calibri" pitchFamily="34" charset="0"/>
              </a:rPr>
              <a:pPr eaLnBrk="1" hangingPunct="1"/>
              <a:t>23</a:t>
            </a:fld>
            <a:endParaRPr lang="es-ES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476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" name="Rectangle 9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" name="Rectangle 10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 latinLnBrk="0">
              <a:defRPr lang="es-ES" cap="all" baseline="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/>
          <a:lstStyle>
            <a:lvl1pPr marL="0" indent="0" algn="l" latinLnBrk="0">
              <a:buNone/>
              <a:defRPr lang="es-ES"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fontAlgn="auto" latinLnBrk="0">
              <a:spcBef>
                <a:spcPts val="0"/>
              </a:spcBef>
              <a:spcAft>
                <a:spcPts val="0"/>
              </a:spcAft>
              <a:defRPr lang="es-ES" sz="200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r>
              <a:t>12/9/2006 8:40 a.m.</a:t>
            </a:r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  <a:prstGeom prst="rect">
            <a:avLst/>
          </a:prstGeom>
        </p:spPr>
        <p:txBody>
          <a:bodyPr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es-ES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r>
              <a:t>Área de Arquitectura y Tecnología de Computadores  Departamento de Informática de la Universidad de Oviedo</a:t>
            </a:r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 latinLnBrk="0">
              <a:defRPr lang="es-ES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B538FE9-F51D-45C8-A6C2-A64AE7CE82D1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6902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n con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9525" y="3071813"/>
            <a:ext cx="9144000" cy="2030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" name="Rectangle 8"/>
          <p:cNvSpPr/>
          <p:nvPr/>
        </p:nvSpPr>
        <p:spPr>
          <a:xfrm>
            <a:off x="-9525" y="3143250"/>
            <a:ext cx="1463675" cy="187642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7" name="Rectangle 9"/>
          <p:cNvSpPr/>
          <p:nvPr/>
        </p:nvSpPr>
        <p:spPr>
          <a:xfrm>
            <a:off x="1544638" y="3143250"/>
            <a:ext cx="7599362" cy="18669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8" name="Rectangle 10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129210"/>
            <a:ext cx="7315200" cy="685800"/>
          </a:xfrm>
        </p:spPr>
        <p:txBody>
          <a:bodyPr/>
          <a:lstStyle>
            <a:lvl1pPr marL="0" indent="0" latinLnBrk="0">
              <a:buFontTx/>
              <a:buNone/>
              <a:defRPr lang="es-ES" sz="1700"/>
            </a:lvl1pPr>
            <a:lvl2pPr>
              <a:buFontTx/>
              <a:buNone/>
              <a:defRPr lang="es-ES" sz="1200"/>
            </a:lvl2pPr>
            <a:lvl3pPr>
              <a:buFontTx/>
              <a:buNone/>
              <a:defRPr lang="es-ES" sz="1000"/>
            </a:lvl3pPr>
            <a:lvl4pPr>
              <a:buFontTx/>
              <a:buNone/>
              <a:defRPr lang="es-ES" sz="900"/>
            </a:lvl4pPr>
            <a:lvl5pPr>
              <a:buFontTx/>
              <a:buNone/>
              <a:defRPr lang="es-ES"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14686"/>
            <a:ext cx="7315200" cy="1762124"/>
          </a:xfrm>
        </p:spPr>
        <p:txBody>
          <a:bodyPr/>
          <a:lstStyle>
            <a:lvl1pPr algn="l" latinLnBrk="0">
              <a:buNone/>
              <a:defRPr lang="es-ES" sz="2800" b="0">
                <a:solidFill>
                  <a:srgbClr val="FFFFFF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5891213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1600200" y="5891213"/>
            <a:ext cx="4572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2007226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  <a:endParaRPr lang="es-ES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600A906-C2FB-4795-8E51-6D6274AD6F5F}" type="slidenum">
              <a:rPr/>
              <a:pPr>
                <a:defRPr/>
              </a:pPr>
              <a:t>‹Nº›</a:t>
            </a:fld>
            <a:endParaRPr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198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y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  <a:endParaRPr lang="es-ES">
              <a:solidFill>
                <a:schemeClr val="tx1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3618030-6D3D-402E-A03C-E78122D1EAC1}" type="slidenum">
              <a:rPr/>
              <a:pPr>
                <a:defRPr/>
              </a:pPr>
              <a:t>‹Nº›</a:t>
            </a:fld>
            <a:endParaRPr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835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12000" y="1764824"/>
            <a:ext cx="8138864" cy="172346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1560" y="4141087"/>
            <a:ext cx="8119541" cy="2020479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1560" y="3501008"/>
            <a:ext cx="8138864" cy="360040"/>
          </a:xfrm>
          <a:solidFill>
            <a:schemeClr val="accent2"/>
          </a:solidFill>
        </p:spPr>
        <p:txBody>
          <a:bodyPr rtlCol="0" anchor="ctr"/>
          <a:lstStyle>
            <a:lvl1pPr marL="0" indent="0" latinLnBrk="0">
              <a:buFontTx/>
              <a:buNone/>
              <a:defRPr lang="es-ES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09600" y="1124744"/>
            <a:ext cx="8138864" cy="360040"/>
          </a:xfrm>
          <a:solidFill>
            <a:schemeClr val="accent1"/>
          </a:solidFill>
        </p:spPr>
        <p:txBody>
          <a:bodyPr rtlCol="0" anchor="ctr"/>
          <a:lstStyle>
            <a:lvl1pPr marL="0" indent="0" latinLnBrk="0">
              <a:buFontTx/>
              <a:buNone/>
              <a:defRPr lang="es-ES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EE5BBF4B-56F8-42E1-9F58-3ABCBB4C4E99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7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3696724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A6082-3A85-4E14-87A1-419F2C27F0AF}" type="slidenum">
              <a:rPr/>
              <a:pPr>
                <a:defRPr/>
              </a:pPr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6765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60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magen con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9525" y="3071813"/>
            <a:ext cx="9144000" cy="2030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" name="Rectangle 8"/>
          <p:cNvSpPr/>
          <p:nvPr/>
        </p:nvSpPr>
        <p:spPr>
          <a:xfrm>
            <a:off x="-9525" y="3143250"/>
            <a:ext cx="1463675" cy="187642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7" name="Rectangle 9"/>
          <p:cNvSpPr/>
          <p:nvPr/>
        </p:nvSpPr>
        <p:spPr>
          <a:xfrm>
            <a:off x="1544638" y="3143250"/>
            <a:ext cx="7599362" cy="18669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8" name="Rectangle 10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129210"/>
            <a:ext cx="7315200" cy="685800"/>
          </a:xfrm>
        </p:spPr>
        <p:txBody>
          <a:bodyPr/>
          <a:lstStyle>
            <a:lvl1pPr marL="0" indent="0" latinLnBrk="0">
              <a:buFontTx/>
              <a:buNone/>
              <a:defRPr lang="es-ES" sz="1700"/>
            </a:lvl1pPr>
            <a:lvl2pPr>
              <a:buFontTx/>
              <a:buNone/>
              <a:defRPr lang="es-ES" sz="1200"/>
            </a:lvl2pPr>
            <a:lvl3pPr>
              <a:buFontTx/>
              <a:buNone/>
              <a:defRPr lang="es-ES" sz="1000"/>
            </a:lvl3pPr>
            <a:lvl4pPr>
              <a:buFontTx/>
              <a:buNone/>
              <a:defRPr lang="es-ES" sz="900"/>
            </a:lvl4pPr>
            <a:lvl5pPr>
              <a:buFontTx/>
              <a:buNone/>
              <a:defRPr lang="es-ES"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14686"/>
            <a:ext cx="7315200" cy="1762124"/>
          </a:xfrm>
        </p:spPr>
        <p:txBody>
          <a:bodyPr/>
          <a:lstStyle>
            <a:lvl1pPr algn="l" latinLnBrk="0">
              <a:buNone/>
              <a:defRPr lang="es-ES" sz="2800" b="0">
                <a:solidFill>
                  <a:srgbClr val="FFFFFF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5891213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1600200" y="5891213"/>
            <a:ext cx="4572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935213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texto"/>
          <p:cNvSpPr>
            <a:spLocks noGrp="1"/>
          </p:cNvSpPr>
          <p:nvPr>
            <p:ph type="body" sz="quarter" idx="15"/>
          </p:nvPr>
        </p:nvSpPr>
        <p:spPr>
          <a:xfrm>
            <a:off x="179512" y="180000"/>
            <a:ext cx="8784976" cy="1304784"/>
          </a:xfr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17" name="14 Marcador de texto"/>
          <p:cNvSpPr>
            <a:spLocks noGrp="1"/>
          </p:cNvSpPr>
          <p:nvPr>
            <p:ph type="body" sz="quarter" idx="16"/>
          </p:nvPr>
        </p:nvSpPr>
        <p:spPr>
          <a:xfrm>
            <a:off x="179377" y="1628800"/>
            <a:ext cx="8785248" cy="5040560"/>
          </a:xfr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3"/>
          </p:nvPr>
        </p:nvSpPr>
        <p:spPr>
          <a:xfrm rot="16200000">
            <a:off x="8130182" y="650478"/>
            <a:ext cx="1308571" cy="360040"/>
          </a:xfrm>
          <a:solidFill>
            <a:schemeClr val="accent1"/>
          </a:solidFill>
        </p:spPr>
        <p:txBody>
          <a:bodyPr rtlCol="0" anchor="ctr"/>
          <a:lstStyle>
            <a:lvl1pPr marL="0" indent="0" algn="ctr" latinLnBrk="0">
              <a:buFontTx/>
              <a:buNone/>
              <a:defRPr lang="es-ES"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4"/>
          </p:nvPr>
        </p:nvSpPr>
        <p:spPr>
          <a:xfrm rot="16200000">
            <a:off x="6264188" y="3969060"/>
            <a:ext cx="5040560" cy="360040"/>
          </a:xfrm>
          <a:solidFill>
            <a:schemeClr val="accent2"/>
          </a:solidFill>
        </p:spPr>
        <p:txBody>
          <a:bodyPr rtlCol="0" anchor="ctr">
            <a:noAutofit/>
          </a:bodyPr>
          <a:lstStyle>
            <a:lvl1pPr marL="0" indent="0" algn="ctr" latinLnBrk="0">
              <a:buFontTx/>
              <a:buNone/>
              <a:defRPr lang="es-ES"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6" name="5 Marcador de SmartArt"/>
          <p:cNvSpPr>
            <a:spLocks noGrp="1"/>
          </p:cNvSpPr>
          <p:nvPr>
            <p:ph type="dgm" sz="quarter" idx="17"/>
          </p:nvPr>
        </p:nvSpPr>
        <p:spPr>
          <a:xfrm>
            <a:off x="6588424" y="188640"/>
            <a:ext cx="1800000" cy="1440000"/>
          </a:xfr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201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" dur="indefinit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mph" presetSubtype="0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7" dur="indefinite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nimBg="1">
        <p:tmplLst>
          <p:tmpl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5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5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 build="p" animBg="1">
        <p:tmplLst>
          <p:tmpl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5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5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 animBg="1">
        <p:tmplLst>
          <p:tmpl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7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7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 uiExpand="1" build="p" animBg="1">
        <p:tmplLst>
          <p:tmpl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7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7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6" grpId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922463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" name="Rectangle 7"/>
          <p:cNvSpPr/>
          <p:nvPr/>
        </p:nvSpPr>
        <p:spPr>
          <a:xfrm>
            <a:off x="0" y="1327150"/>
            <a:ext cx="1295400" cy="18573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" name="Rectangle 8"/>
          <p:cNvSpPr/>
          <p:nvPr/>
        </p:nvSpPr>
        <p:spPr>
          <a:xfrm>
            <a:off x="1371600" y="1327150"/>
            <a:ext cx="7772400" cy="1857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3327411"/>
            <a:ext cx="7123113" cy="1673225"/>
          </a:xfrm>
        </p:spPr>
        <p:txBody>
          <a:bodyPr anchor="t"/>
          <a:lstStyle>
            <a:lvl1pPr latinLnBrk="0">
              <a:buNone/>
              <a:defRPr lang="es-ES" sz="2800">
                <a:solidFill>
                  <a:schemeClr val="tx2"/>
                </a:solidFill>
              </a:defRPr>
            </a:lvl1pPr>
            <a:lvl2pPr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998677"/>
            <a:ext cx="7620000" cy="990600"/>
          </a:xfrm>
        </p:spPr>
        <p:txBody>
          <a:bodyPr/>
          <a:lstStyle>
            <a:lvl1pPr algn="l" latinLnBrk="0">
              <a:buNone/>
              <a:defRPr lang="es-ES" sz="4400" b="0" cap="none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2151063"/>
            <a:ext cx="1295400" cy="701675"/>
          </a:xfrm>
        </p:spPr>
        <p:txBody>
          <a:bodyPr>
            <a:noAutofit/>
          </a:bodyPr>
          <a:lstStyle>
            <a:lvl1pPr latinLnBrk="0">
              <a:defRPr lang="es-ES"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ECD5E40-90BF-46F4-B389-D520B7A579AD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</a:t>
            </a:r>
          </a:p>
          <a:p>
            <a:pPr>
              <a:defRPr/>
            </a:pPr>
            <a:r>
              <a:rPr lang="es-ES"/>
              <a:t>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315836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6B736C03-BA79-43AC-8496-DA3B1FE6FB96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215620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12000" y="1144800"/>
            <a:ext cx="8138864" cy="2343489"/>
          </a:xfrm>
        </p:spPr>
        <p:txBody>
          <a:bodyPr/>
          <a:lstStyle/>
          <a:p>
            <a:pPr lvl="0"/>
            <a:r>
              <a:rPr lang="es-ES" noProof="0" dirty="0" smtClean="0"/>
              <a:t>Haga clic para modificar el estilo de texto del patrón</a:t>
            </a:r>
          </a:p>
          <a:p>
            <a:pPr lvl="1"/>
            <a:r>
              <a:rPr lang="es-ES" noProof="0" dirty="0" smtClean="0"/>
              <a:t>Segundo nivel</a:t>
            </a:r>
          </a:p>
          <a:p>
            <a:pPr lvl="2"/>
            <a:r>
              <a:rPr lang="es-ES" noProof="0" dirty="0" smtClean="0"/>
              <a:t>Tercer nivel</a:t>
            </a:r>
          </a:p>
          <a:p>
            <a:pPr lvl="3"/>
            <a:r>
              <a:rPr lang="es-ES" noProof="0" dirty="0" smtClean="0"/>
              <a:t>Cuarto nivel</a:t>
            </a:r>
          </a:p>
          <a:p>
            <a:pPr lvl="4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1560" y="3501009"/>
            <a:ext cx="8119541" cy="2660558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837B66DD-A152-4B31-8B52-FF3928EBF49F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605490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12000" y="1144801"/>
            <a:ext cx="8138864" cy="1276088"/>
          </a:xfrm>
        </p:spPr>
        <p:txBody>
          <a:bodyPr/>
          <a:lstStyle/>
          <a:p>
            <a:pPr lvl="0"/>
            <a:r>
              <a:rPr lang="es-ES" noProof="0" dirty="0" smtClean="0"/>
              <a:t>Haga clic para modificar el estilo de texto del patrón</a:t>
            </a:r>
          </a:p>
          <a:p>
            <a:pPr lvl="1"/>
            <a:r>
              <a:rPr lang="es-ES" noProof="0" dirty="0" smtClean="0"/>
              <a:t>Segundo nivel</a:t>
            </a:r>
          </a:p>
          <a:p>
            <a:pPr lvl="2"/>
            <a:r>
              <a:rPr lang="es-ES" noProof="0" dirty="0" smtClean="0"/>
              <a:t>Tercer nivel</a:t>
            </a:r>
          </a:p>
          <a:p>
            <a:pPr lvl="3"/>
            <a:r>
              <a:rPr lang="es-ES" noProof="0" dirty="0" smtClean="0"/>
              <a:t>Cuarto nivel</a:t>
            </a:r>
          </a:p>
          <a:p>
            <a:pPr lvl="4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1560" y="2420888"/>
            <a:ext cx="8119541" cy="129240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837B66DD-A152-4B31-8B52-FF3928EBF49F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/>
          </p:nvPr>
        </p:nvSpPr>
        <p:spPr>
          <a:xfrm>
            <a:off x="611560" y="3717032"/>
            <a:ext cx="8138864" cy="1368152"/>
          </a:xfrm>
        </p:spPr>
        <p:txBody>
          <a:bodyPr/>
          <a:lstStyle/>
          <a:p>
            <a:pPr lvl="0"/>
            <a:r>
              <a:rPr lang="es-ES" noProof="0" dirty="0" smtClean="0"/>
              <a:t>Haga clic para modificar el estilo de texto del patrón</a:t>
            </a:r>
          </a:p>
          <a:p>
            <a:pPr lvl="1"/>
            <a:r>
              <a:rPr lang="es-ES" noProof="0" dirty="0" smtClean="0"/>
              <a:t>Segundo nivel</a:t>
            </a:r>
          </a:p>
          <a:p>
            <a:pPr lvl="2"/>
            <a:r>
              <a:rPr lang="es-ES" noProof="0" dirty="0" smtClean="0"/>
              <a:t>Tercer nivel</a:t>
            </a:r>
          </a:p>
          <a:p>
            <a:pPr lvl="3"/>
            <a:r>
              <a:rPr lang="es-ES" noProof="0" dirty="0" smtClean="0"/>
              <a:t>Cuarto nivel</a:t>
            </a:r>
          </a:p>
          <a:p>
            <a:pPr lvl="4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611560" y="5085184"/>
            <a:ext cx="8138864" cy="1152128"/>
          </a:xfrm>
        </p:spPr>
        <p:txBody>
          <a:bodyPr/>
          <a:lstStyle/>
          <a:p>
            <a:pPr lvl="0"/>
            <a:r>
              <a:rPr lang="es-ES" noProof="0" dirty="0" smtClean="0"/>
              <a:t>Haga clic para modificar el estilo de texto del patrón</a:t>
            </a:r>
          </a:p>
          <a:p>
            <a:pPr lvl="1"/>
            <a:r>
              <a:rPr lang="es-ES" noProof="0" dirty="0" smtClean="0"/>
              <a:t>Segundo nivel</a:t>
            </a:r>
          </a:p>
          <a:p>
            <a:pPr lvl="2"/>
            <a:r>
              <a:rPr lang="es-ES" noProof="0" dirty="0" smtClean="0"/>
              <a:t>Tercer nivel</a:t>
            </a:r>
          </a:p>
          <a:p>
            <a:pPr lvl="3"/>
            <a:r>
              <a:rPr lang="es-ES" noProof="0" dirty="0" smtClean="0"/>
              <a:t>Cuarto nivel</a:t>
            </a:r>
          </a:p>
          <a:p>
            <a:pPr lvl="4"/>
            <a:r>
              <a:rPr lang="es-ES" noProof="0" dirty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65485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 latinLnBrk="0">
              <a:defRPr lang="es-ES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 latinLnBrk="0">
              <a:buFontTx/>
              <a:buNone/>
              <a:defRPr lang="es-ES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 latinLnBrk="0">
              <a:buFontTx/>
              <a:buNone/>
              <a:defRPr lang="es-ES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068AD3FA-C50F-4DA4-ADB9-E61C5A143001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1575081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es-ES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2511D5F-C0E0-47E8-993F-D590F5CB72E3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"/>
          </p:nvPr>
        </p:nvSpPr>
        <p:spPr>
          <a:xfrm>
            <a:off x="612000" y="1144800"/>
            <a:ext cx="8138864" cy="502050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057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 latinLnBrk="0">
              <a:defRPr lang="es-ES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D5784AD-441E-4836-90CD-7DA8321FFB4A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8533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 latinLnBrk="0">
              <a:buNone/>
              <a:defRPr lang="es-ES" sz="4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latinLnBrk="0">
              <a:spcAft>
                <a:spcPts val="1000"/>
              </a:spcAft>
              <a:buNone/>
              <a:defRPr lang="es-ES" sz="1800"/>
            </a:lvl1pPr>
            <a:lvl2pPr>
              <a:buNone/>
              <a:defRPr lang="es-ES" sz="1200"/>
            </a:lvl2pPr>
            <a:lvl3pPr>
              <a:buNone/>
              <a:defRPr lang="es-ES" sz="1000"/>
            </a:lvl3pPr>
            <a:lvl4pPr>
              <a:buNone/>
              <a:defRPr lang="es-ES" sz="900"/>
            </a:lvl4pPr>
            <a:lvl5pPr>
              <a:buNone/>
              <a:defRPr lang="es-ES"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es-ES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0F045B6-C1E5-4978-BCD7-86D6D3E30311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9711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/>
          <p:cNvSpPr/>
          <p:nvPr userDrawn="1"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27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0"/>
            <a:ext cx="81534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775" y="1143000"/>
            <a:ext cx="8153400" cy="49831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s-ES" noProof="0" dirty="0"/>
              <a:t>Haga clic para modificar los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  <a:p>
            <a:pPr lvl="5"/>
            <a:r>
              <a:rPr lang="es-ES" noProof="0" dirty="0"/>
              <a:t>Sexto nivel</a:t>
            </a:r>
          </a:p>
          <a:p>
            <a:pPr lvl="6"/>
            <a:r>
              <a:rPr lang="es-ES" noProof="0" dirty="0"/>
              <a:t>Séptimo nivel</a:t>
            </a:r>
          </a:p>
          <a:p>
            <a:pPr lvl="7"/>
            <a:r>
              <a:rPr lang="es-ES" noProof="0" dirty="0"/>
              <a:t>Octavo nivel</a:t>
            </a:r>
          </a:p>
          <a:p>
            <a:pPr lvl="8"/>
            <a:r>
              <a:rPr lang="es-ES" noProof="0" dirty="0"/>
              <a:t>Noveno nivel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714375"/>
            <a:ext cx="9144000" cy="32067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8" name="Rectangle 7"/>
          <p:cNvSpPr/>
          <p:nvPr/>
        </p:nvSpPr>
        <p:spPr>
          <a:xfrm>
            <a:off x="0" y="760413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590550" y="760413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215313" y="6569471"/>
            <a:ext cx="604837" cy="315913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fontAlgn="auto" latinLnBrk="0">
              <a:spcBef>
                <a:spcPts val="0"/>
              </a:spcBef>
              <a:spcAft>
                <a:spcPts val="0"/>
              </a:spcAft>
              <a:defRPr lang="es-ES" sz="1800" b="1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CD9FA18-9DDC-49D7-B68B-7D44608702D3}" type="slidenum">
              <a:rPr/>
              <a:pPr>
                <a:defRPr/>
              </a:pPr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36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06" r:id="rId14"/>
    <p:sldLayoutId id="2147483935" r:id="rId15"/>
    <p:sldLayoutId id="2147483937" r:id="rId1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6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6" dur="indefinite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6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7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8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9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 build="p">
        <p:tmplLst>
          <p:tmpl lvl="1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6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7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8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9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s-ES"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lang="es-ES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lang="es-ES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lang="es-ES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775" y="1143000"/>
            <a:ext cx="8153400" cy="49831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  <a:p>
            <a:pPr lvl="5"/>
            <a:r>
              <a:rPr lang="es-ES" dirty="0"/>
              <a:t>Sexto nivel</a:t>
            </a:r>
          </a:p>
          <a:p>
            <a:pPr lvl="6"/>
            <a:r>
              <a:rPr lang="es-ES" dirty="0"/>
              <a:t>Séptimo nivel</a:t>
            </a:r>
          </a:p>
          <a:p>
            <a:pPr lvl="7"/>
            <a:r>
              <a:rPr lang="es-ES" dirty="0"/>
              <a:t>Octavo nivel</a:t>
            </a:r>
          </a:p>
          <a:p>
            <a:pPr lvl="8"/>
            <a:r>
              <a:rPr lang="es-ES" dirty="0"/>
              <a:t>Noveno nivel</a:t>
            </a:r>
          </a:p>
        </p:txBody>
      </p:sp>
    </p:spTree>
    <p:extLst>
      <p:ext uri="{BB962C8B-B14F-4D97-AF65-F5344CB8AC3E}">
        <p14:creationId xmlns:p14="http://schemas.microsoft.com/office/powerpoint/2010/main" val="281010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s-ES"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lang="es-ES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lang="es-ES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lang="es-ES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applications/VGG16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api_docs/python/tf/keras/applications/VGG16" TargetMode="Externa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api_docs/python/tf/keras/applications/VGG16" TargetMode="Externa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tensorflow.org/api_docs/python/tf/keras/preprocessing/image/ImageDataGenerato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tensorflow.org/api_docs/python/tf/keras/preprocessing/image/ImageDataGenerator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tensorflow.org/api_docs/python/tf/keras/preprocessing/image/ImageDataGenerator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lbertofernandezvillan/computer-vision-and-deep-learning-course/blob/main/keras_imagedatagenerator_and_dataset_augmentation.ipynb" TargetMode="External"/><Relationship Id="rId13" Type="http://schemas.openxmlformats.org/officeDocument/2006/relationships/hyperlink" Target="https://colab.research.google.com/github/albertofernandezvillan/computer-vision-and-deep-learning-course/blob/main/keras_applications_feature_extraction_for_classification.ipynb" TargetMode="External"/><Relationship Id="rId1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hyperlink" Target="https://github.com/albertofernandezvillan/computer-vision-and-deep-learning-course/blob/main/keras_applications_feature_extraction_for_clustering.ipynb" TargetMode="External"/><Relationship Id="rId12" Type="http://schemas.openxmlformats.org/officeDocument/2006/relationships/hyperlink" Target="https://colab.research.google.com/github/albertofernandezvillan/computer-vision-and-deep-learning-course/blob/main/set_up_kaggle_api_in_colab.ipynb" TargetMode="External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colab.research.google.com/github/albertofernandezvillan/computer-vision-and-deep-learning-course/blob/main/keras_applications_transfer_learning_dogs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lbertofernandezvillan/computer-vision-and-deep-learning-course/blob/main/keras_applications_feature_extraction_for_classification.ipynb" TargetMode="External"/><Relationship Id="rId11" Type="http://schemas.openxmlformats.org/officeDocument/2006/relationships/hyperlink" Target="https://colab.research.google.com/github/albertofernandezvillan/computer-vision-and-deep-learning-course/blob/main/keras_applications_prediction.ipynb" TargetMode="External"/><Relationship Id="rId5" Type="http://schemas.openxmlformats.org/officeDocument/2006/relationships/hyperlink" Target="https://github.com/albertofernandezvillan/computer-vision-and-deep-learning-course/blob/main/set_up_kaggle_api_in_colab.ipynb" TargetMode="External"/><Relationship Id="rId15" Type="http://schemas.openxmlformats.org/officeDocument/2006/relationships/hyperlink" Target="https://colab.research.google.com/github/albertofernandezvillan/computer-vision-and-deep-learning-course/blob/main/keras_imagedatagenerator_and_dataset_augmentation.ipynb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github.com/albertofernandezvillan/computer-vision-and-deep-learning-course/blob/main/keras_applications_prediction.ipynb" TargetMode="External"/><Relationship Id="rId9" Type="http://schemas.openxmlformats.org/officeDocument/2006/relationships/hyperlink" Target="https://github.com/albertofernandezvillan/computer-vision-and-deep-learning-course/blob/main/keras_applications_transfer_learning_dogs.ipynb" TargetMode="External"/><Relationship Id="rId14" Type="http://schemas.openxmlformats.org/officeDocument/2006/relationships/hyperlink" Target="https://colab.research.google.com/github/albertofernandezvillan/computer-vision-and-deep-learning-course/blob/main/keras_applications_feature_extraction_for_clustering.ipynb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sense.ai/wp-content/uploads/2018/09/transfer-learning.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layers/GlobalMaxPool2D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keras.io/api/#metrics" TargetMode="External"/><Relationship Id="rId13" Type="http://schemas.openxmlformats.org/officeDocument/2006/relationships/hyperlink" Target="https://github.com/tensorflow/datasets" TargetMode="External"/><Relationship Id="rId3" Type="http://schemas.openxmlformats.org/officeDocument/2006/relationships/hyperlink" Target="https://keras.io/api/#models-api" TargetMode="External"/><Relationship Id="rId7" Type="http://schemas.openxmlformats.org/officeDocument/2006/relationships/hyperlink" Target="https://keras.io/api/#optimizers" TargetMode="External"/><Relationship Id="rId12" Type="http://schemas.openxmlformats.org/officeDocument/2006/relationships/hyperlink" Target="https://keras.io/api/#utiliti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keras.io/api/#data-preprocessing" TargetMode="External"/><Relationship Id="rId11" Type="http://schemas.openxmlformats.org/officeDocument/2006/relationships/hyperlink" Target="https://keras.io/api/#keras-applications" TargetMode="External"/><Relationship Id="rId5" Type="http://schemas.openxmlformats.org/officeDocument/2006/relationships/hyperlink" Target="https://keras.io/api/#callbacks-api" TargetMode="External"/><Relationship Id="rId10" Type="http://schemas.openxmlformats.org/officeDocument/2006/relationships/hyperlink" Target="https://keras.io/api/#builtin-small-datasets" TargetMode="External"/><Relationship Id="rId4" Type="http://schemas.openxmlformats.org/officeDocument/2006/relationships/hyperlink" Target="https://keras.io/api/#layers-api" TargetMode="External"/><Relationship Id="rId9" Type="http://schemas.openxmlformats.org/officeDocument/2006/relationships/hyperlink" Target="https://keras.io/api/#loss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#keras-application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2 Título"/>
          <p:cNvSpPr>
            <a:spLocks noGrp="1"/>
          </p:cNvSpPr>
          <p:nvPr>
            <p:ph type="title"/>
          </p:nvPr>
        </p:nvSpPr>
        <p:spPr>
          <a:xfrm>
            <a:off x="1595438" y="4005063"/>
            <a:ext cx="7369050" cy="800299"/>
          </a:xfrm>
        </p:spPr>
        <p:txBody>
          <a:bodyPr>
            <a:normAutofit fontScale="90000"/>
          </a:bodyPr>
          <a:lstStyle/>
          <a:p>
            <a:r>
              <a:rPr lang="es-ES" sz="3600" dirty="0"/>
              <a:t>Visión por computador en la nueva era de la Inteligencia Artificial y el Deep </a:t>
            </a:r>
            <a:r>
              <a:rPr lang="es-ES" sz="3600" dirty="0" err="1"/>
              <a:t>Learning</a:t>
            </a:r>
            <a:endParaRPr sz="3600" dirty="0" smtClean="0"/>
          </a:p>
        </p:txBody>
      </p:sp>
      <p:sp>
        <p:nvSpPr>
          <p:cNvPr id="3" name="2 Rectángulo"/>
          <p:cNvSpPr/>
          <p:nvPr/>
        </p:nvSpPr>
        <p:spPr>
          <a:xfrm>
            <a:off x="-19050" y="0"/>
            <a:ext cx="9161462" cy="31409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-9525" y="5085184"/>
            <a:ext cx="9163050" cy="17728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338" name="1 Marcador de texto"/>
          <p:cNvSpPr>
            <a:spLocks noGrp="1"/>
          </p:cNvSpPr>
          <p:nvPr>
            <p:ph type="body" sz="half" idx="2"/>
          </p:nvPr>
        </p:nvSpPr>
        <p:spPr bwMode="auto">
          <a:xfrm>
            <a:off x="1547664" y="5129212"/>
            <a:ext cx="6818461" cy="1728788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spcBef>
                <a:spcPct val="0"/>
              </a:spcBef>
            </a:pPr>
            <a:r>
              <a:rPr lang="es-ES" b="1" dirty="0"/>
              <a:t>Rubén </a:t>
            </a:r>
            <a:r>
              <a:rPr lang="es-ES" b="1" dirty="0" err="1" smtClean="0"/>
              <a:t>Usamentiaga</a:t>
            </a:r>
            <a:r>
              <a:rPr lang="es-ES" b="1" dirty="0" smtClean="0"/>
              <a:t>*, Alberto </a:t>
            </a:r>
            <a:r>
              <a:rPr lang="es-ES" b="1" dirty="0" err="1" smtClean="0"/>
              <a:t>Fernándezº</a:t>
            </a:r>
            <a:endParaRPr lang="es-ES" b="1" dirty="0" smtClean="0"/>
          </a:p>
          <a:p>
            <a:pPr>
              <a:spcBef>
                <a:spcPct val="0"/>
              </a:spcBef>
            </a:pPr>
            <a:r>
              <a:rPr lang="es-ES" b="1" dirty="0" smtClean="0"/>
              <a:t>* </a:t>
            </a:r>
            <a:r>
              <a:rPr lang="es-ES" b="1" dirty="0" err="1" smtClean="0"/>
              <a:t>University</a:t>
            </a:r>
            <a:r>
              <a:rPr lang="es-ES" b="1" dirty="0" smtClean="0"/>
              <a:t> of Oviedo</a:t>
            </a:r>
          </a:p>
          <a:p>
            <a:pPr>
              <a:spcBef>
                <a:spcPct val="0"/>
              </a:spcBef>
            </a:pPr>
            <a:r>
              <a:rPr lang="es-ES" b="1" dirty="0" smtClean="0"/>
              <a:t>º TSK</a:t>
            </a:r>
            <a:endParaRPr lang="es-ES" dirty="0"/>
          </a:p>
          <a:p>
            <a:pPr>
              <a:spcBef>
                <a:spcPct val="0"/>
              </a:spcBef>
            </a:pPr>
            <a:endParaRPr lang="es-ES" dirty="0"/>
          </a:p>
          <a:p>
            <a:pPr>
              <a:spcBef>
                <a:spcPct val="0"/>
              </a:spcBef>
            </a:pPr>
            <a:endParaRPr lang="es-ES" i="1" dirty="0"/>
          </a:p>
          <a:p>
            <a:pPr>
              <a:spcBef>
                <a:spcPct val="0"/>
              </a:spcBef>
            </a:pPr>
            <a:r>
              <a:rPr lang="es-ES" dirty="0" smtClean="0"/>
              <a:t>Gijón (</a:t>
            </a:r>
            <a:r>
              <a:rPr lang="es-ES" dirty="0" err="1" smtClean="0"/>
              <a:t>Spain</a:t>
            </a:r>
            <a:r>
              <a:rPr lang="es-ES" dirty="0" smtClean="0"/>
              <a:t>)</a:t>
            </a:r>
            <a:endParaRPr lang="es-ES" dirty="0"/>
          </a:p>
          <a:p>
            <a:pPr>
              <a:spcBef>
                <a:spcPct val="0"/>
              </a:spcBef>
            </a:pPr>
            <a:r>
              <a:rPr lang="es-ES" dirty="0" smtClean="0"/>
              <a:t>5 – 16 </a:t>
            </a:r>
            <a:r>
              <a:rPr lang="es-ES" dirty="0" err="1" smtClean="0"/>
              <a:t>April</a:t>
            </a:r>
            <a:r>
              <a:rPr lang="es-ES" dirty="0" smtClean="0"/>
              <a:t> 2021</a:t>
            </a:r>
            <a:endParaRPr lang="es-ES" dirty="0"/>
          </a:p>
          <a:p>
            <a:pPr>
              <a:spcBef>
                <a:spcPct val="0"/>
              </a:spcBef>
            </a:pP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" y="132157"/>
            <a:ext cx="2880320" cy="288032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185" y="133410"/>
            <a:ext cx="5313287" cy="287414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95438" y="3169783"/>
            <a:ext cx="78010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24292E"/>
                </a:solidFill>
                <a:latin typeface="-apple-system"/>
              </a:rPr>
              <a:t>Computer vision in the new era of Artificial Intelligence and Deep Learning</a:t>
            </a:r>
            <a:endParaRPr lang="en-US" sz="2200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581525" y="6202339"/>
            <a:ext cx="4572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https</a:t>
            </a:r>
            <a:r>
              <a:rPr lang="es-ES">
                <a:solidFill>
                  <a:schemeClr val="bg1"/>
                </a:solidFill>
              </a:rPr>
              <a:t>://</a:t>
            </a:r>
            <a:r>
              <a:rPr lang="es-ES" smtClean="0">
                <a:solidFill>
                  <a:schemeClr val="bg1"/>
                </a:solidFill>
              </a:rPr>
              <a:t>github.com/albertofernandezvillan/computer-vision-and-deep-learning-course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6202339"/>
            <a:ext cx="585589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5" name="Rectángulo 4"/>
          <p:cNvSpPr/>
          <p:nvPr/>
        </p:nvSpPr>
        <p:spPr>
          <a:xfrm>
            <a:off x="22921" y="1052736"/>
            <a:ext cx="6468437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feature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extraction</a:t>
            </a:r>
            <a:r>
              <a:rPr lang="es-ES" b="1" dirty="0" smtClean="0">
                <a:latin typeface="Open Sans"/>
              </a:rPr>
              <a:t> in a </a:t>
            </a:r>
            <a:r>
              <a:rPr lang="es-ES" b="1" dirty="0" err="1" smtClean="0">
                <a:latin typeface="Open Sans"/>
              </a:rPr>
              <a:t>classification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  <p:pic>
        <p:nvPicPr>
          <p:cNvPr id="4100" name="Picture 4" descr="https://miro.medium.com/max/1247/1*CrjJwSX9S7f759dK2EtGJ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7735932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/>
          <p:cNvCxnSpPr/>
          <p:nvPr/>
        </p:nvCxnSpPr>
        <p:spPr>
          <a:xfrm>
            <a:off x="5674883" y="3440817"/>
            <a:ext cx="0" cy="1368152"/>
          </a:xfrm>
          <a:prstGeom prst="line">
            <a:avLst/>
          </a:prstGeom>
          <a:ln w="38100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8059460" y="1067885"/>
            <a:ext cx="92865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s-ES" dirty="0">
                <a:hlinkClick r:id="rId3"/>
              </a:rPr>
              <a:t>VGG16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6197582" y="1550859"/>
            <a:ext cx="2797508" cy="19389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ES" sz="1500" dirty="0"/>
              <a:t>tf.keras.applications.VGG16(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include_top</a:t>
            </a:r>
            <a:r>
              <a:rPr lang="es-ES" sz="1500" dirty="0"/>
              <a:t>=True,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weights</a:t>
            </a:r>
            <a:r>
              <a:rPr lang="es-ES" sz="1500" dirty="0"/>
              <a:t>="</a:t>
            </a:r>
            <a:r>
              <a:rPr lang="es-ES" sz="1500" dirty="0" err="1"/>
              <a:t>imagenet</a:t>
            </a:r>
            <a:r>
              <a:rPr lang="es-ES" sz="1500" dirty="0"/>
              <a:t>",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input_tensor</a:t>
            </a:r>
            <a:r>
              <a:rPr lang="es-ES" sz="1500" dirty="0"/>
              <a:t>=</a:t>
            </a:r>
            <a:r>
              <a:rPr lang="es-ES" sz="1500" dirty="0" err="1"/>
              <a:t>None</a:t>
            </a:r>
            <a:r>
              <a:rPr lang="es-ES" sz="1500" dirty="0"/>
              <a:t>,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input_shape</a:t>
            </a:r>
            <a:r>
              <a:rPr lang="es-ES" sz="1500" dirty="0"/>
              <a:t>=</a:t>
            </a:r>
            <a:r>
              <a:rPr lang="es-ES" sz="1500" dirty="0" err="1"/>
              <a:t>None</a:t>
            </a:r>
            <a:r>
              <a:rPr lang="es-ES" sz="1500" dirty="0"/>
              <a:t>,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pooling</a:t>
            </a:r>
            <a:r>
              <a:rPr lang="es-ES" sz="1500" dirty="0"/>
              <a:t>=</a:t>
            </a:r>
            <a:r>
              <a:rPr lang="es-ES" sz="1500" dirty="0" err="1"/>
              <a:t>None</a:t>
            </a:r>
            <a:r>
              <a:rPr lang="es-ES" sz="1500" dirty="0"/>
              <a:t>,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classes</a:t>
            </a:r>
            <a:r>
              <a:rPr lang="es-ES" sz="1500" dirty="0"/>
              <a:t>=1000,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classifier_activation</a:t>
            </a:r>
            <a:r>
              <a:rPr lang="es-ES" sz="1500" dirty="0"/>
              <a:t>="</a:t>
            </a:r>
            <a:r>
              <a:rPr lang="es-ES" sz="1500" dirty="0" err="1"/>
              <a:t>softmax</a:t>
            </a:r>
            <a:r>
              <a:rPr lang="es-ES" sz="1500" dirty="0" smtClean="0"/>
              <a:t>")</a:t>
            </a:r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219274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5" name="Rectángulo 4"/>
          <p:cNvSpPr/>
          <p:nvPr/>
        </p:nvSpPr>
        <p:spPr>
          <a:xfrm>
            <a:off x="22921" y="1052736"/>
            <a:ext cx="6468437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feature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extraction</a:t>
            </a:r>
            <a:r>
              <a:rPr lang="es-ES" b="1" dirty="0" smtClean="0">
                <a:latin typeface="Open Sans"/>
              </a:rPr>
              <a:t> in a </a:t>
            </a:r>
            <a:r>
              <a:rPr lang="es-ES" b="1" dirty="0" err="1" smtClean="0">
                <a:latin typeface="Open Sans"/>
              </a:rPr>
              <a:t>classification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8107843" y="1059934"/>
            <a:ext cx="928652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s-ES" dirty="0">
                <a:hlinkClick r:id="rId2"/>
              </a:rPr>
              <a:t>VGG16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96651" y="1944006"/>
            <a:ext cx="8939844" cy="4924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model = VGG16(weights="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224, 3))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 from block5_pool 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(MaxPooling2D): </a:t>
            </a:r>
            <a:r>
              <a:rPr lang="en-U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(None, 7, 7, 512)</a:t>
            </a:r>
            <a:endParaRPr lang="es-ES" sz="13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06838" y="2704968"/>
            <a:ext cx="8929657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model_2 = VGG16(weights="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=(112, 112, 3))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 from block5_pool 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(MaxPooling2D)   </a:t>
            </a:r>
            <a:r>
              <a:rPr lang="en-U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(None, 3, 3, 512)</a:t>
            </a:r>
            <a:endParaRPr lang="es-ES" sz="13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06838" y="3465930"/>
            <a:ext cx="8937420" cy="6924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model_pooling</a:t>
            </a:r>
            <a:r>
              <a:rPr lang="en-U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 VGG16(weights="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224, 3), pooling='max')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global_max_pooling2d 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GlobalMaxPooling2D) </a:t>
            </a:r>
            <a:r>
              <a:rPr lang="es-E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None</a:t>
            </a:r>
            <a:r>
              <a:rPr lang="es-E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, 512)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06838" y="4426946"/>
            <a:ext cx="8944814" cy="6924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model_2_pooling = VGG16(weights="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=(112, 112, 3), pooling='max')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global_max_pooling2d_1 (GlobalMaxPooling2D) </a:t>
            </a:r>
            <a:r>
              <a:rPr lang="es-E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None</a:t>
            </a:r>
            <a:r>
              <a:rPr lang="es-E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, 512)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106839" y="5387962"/>
            <a:ext cx="8944813" cy="892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model_flatten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model_flatten.add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="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  <a:r>
              <a:rPr lang="en-U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224, 3)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model_flatten.add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flatten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(None, 25088</a:t>
            </a:r>
            <a:r>
              <a:rPr lang="en-US" sz="13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s-ES" sz="13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35176" y="1468505"/>
            <a:ext cx="6292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We</a:t>
            </a:r>
            <a:r>
              <a:rPr lang="es-ES" b="1" dirty="0" smtClean="0"/>
              <a:t> </a:t>
            </a:r>
            <a:r>
              <a:rPr lang="es-ES" b="1" dirty="0" err="1" smtClean="0"/>
              <a:t>will</a:t>
            </a:r>
            <a:r>
              <a:rPr lang="es-ES" b="1" dirty="0" smtClean="0"/>
              <a:t> use </a:t>
            </a:r>
            <a:r>
              <a:rPr lang="es-ES" b="1" dirty="0" err="1" smtClean="0"/>
              <a:t>the</a:t>
            </a:r>
            <a:r>
              <a:rPr lang="es-ES" b="1" dirty="0" smtClean="0"/>
              <a:t> </a:t>
            </a:r>
            <a:r>
              <a:rPr lang="es-ES" b="1" dirty="0" err="1" smtClean="0"/>
              <a:t>first</a:t>
            </a:r>
            <a:r>
              <a:rPr lang="es-ES" b="1" dirty="0" smtClean="0"/>
              <a:t> </a:t>
            </a:r>
            <a:r>
              <a:rPr lang="es-ES" b="1" dirty="0" err="1" smtClean="0"/>
              <a:t>one</a:t>
            </a:r>
            <a:r>
              <a:rPr lang="es-ES" b="1" dirty="0" smtClean="0"/>
              <a:t>. </a:t>
            </a:r>
            <a:r>
              <a:rPr lang="es-ES" b="1" dirty="0" err="1" smtClean="0"/>
              <a:t>See</a:t>
            </a:r>
            <a:r>
              <a:rPr lang="es-ES" b="1" dirty="0" smtClean="0"/>
              <a:t> </a:t>
            </a:r>
            <a:r>
              <a:rPr lang="es-ES" b="1" dirty="0" err="1" smtClean="0"/>
              <a:t>the</a:t>
            </a:r>
            <a:r>
              <a:rPr lang="es-ES" b="1" dirty="0" smtClean="0"/>
              <a:t> notebook </a:t>
            </a:r>
            <a:r>
              <a:rPr lang="es-ES" b="1" dirty="0" err="1" smtClean="0"/>
              <a:t>for</a:t>
            </a:r>
            <a:r>
              <a:rPr lang="es-ES" b="1" dirty="0" smtClean="0"/>
              <a:t> more </a:t>
            </a:r>
            <a:r>
              <a:rPr lang="es-ES" b="1" dirty="0" err="1" smtClean="0"/>
              <a:t>information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80397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5" name="Rectángulo 4"/>
          <p:cNvSpPr/>
          <p:nvPr/>
        </p:nvSpPr>
        <p:spPr>
          <a:xfrm>
            <a:off x="22921" y="1052736"/>
            <a:ext cx="6468437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feature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extraction</a:t>
            </a:r>
            <a:r>
              <a:rPr lang="es-ES" b="1" dirty="0">
                <a:latin typeface="Open Sans"/>
              </a:rPr>
              <a:t> in a </a:t>
            </a:r>
            <a:r>
              <a:rPr lang="es-ES" b="1" dirty="0" err="1">
                <a:latin typeface="Open Sans"/>
              </a:rPr>
              <a:t>classification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596336" y="1061863"/>
            <a:ext cx="928652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s-ES" dirty="0">
                <a:hlinkClick r:id="rId2"/>
              </a:rPr>
              <a:t>VGG16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107504" y="1556792"/>
            <a:ext cx="8939844" cy="4924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model = VGG16(weights="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224, 3))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 from block5_pool 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(MaxPooling2D): </a:t>
            </a:r>
            <a:r>
              <a:rPr lang="en-U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(None, 7, 7, 512)</a:t>
            </a:r>
            <a:endParaRPr lang="es-ES" sz="13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331640" y="2420888"/>
            <a:ext cx="6192688" cy="24929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as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def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load_img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target_size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224))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img_to_array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np.expand_dims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axis=0)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preprocess_input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vgg16_feats= </a:t>
            </a:r>
            <a:r>
              <a:rPr lang="es-ES" sz="13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.predict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vgg16_feats_flat = vgg16_feats.flatten()</a:t>
            </a: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return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vgg16_feats_flat</a:t>
            </a:r>
          </a:p>
        </p:txBody>
      </p:sp>
      <p:sp>
        <p:nvSpPr>
          <p:cNvPr id="9" name="Rectángulo 8"/>
          <p:cNvSpPr/>
          <p:nvPr/>
        </p:nvSpPr>
        <p:spPr>
          <a:xfrm>
            <a:off x="768488" y="5100865"/>
            <a:ext cx="7318991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image</a:t>
            </a:r>
            <a:r>
              <a:rPr lang="es-ES" dirty="0" smtClean="0"/>
              <a:t>,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function</a:t>
            </a:r>
            <a:r>
              <a:rPr lang="es-ES" dirty="0" smtClean="0"/>
              <a:t> </a:t>
            </a:r>
            <a:r>
              <a:rPr lang="es-ES" dirty="0" err="1" smtClean="0"/>
              <a:t>returns</a:t>
            </a:r>
            <a:r>
              <a:rPr lang="es-ES" dirty="0" smtClean="0"/>
              <a:t> a </a:t>
            </a:r>
            <a:r>
              <a:rPr lang="es-ES" dirty="0" err="1" smtClean="0"/>
              <a:t>flatten</a:t>
            </a:r>
            <a:r>
              <a:rPr lang="es-ES" dirty="0" smtClean="0"/>
              <a:t> </a:t>
            </a:r>
            <a:r>
              <a:rPr lang="es-ES" dirty="0" err="1" smtClean="0"/>
              <a:t>array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a </a:t>
            </a:r>
            <a:r>
              <a:rPr lang="es-ES" dirty="0" err="1" smtClean="0"/>
              <a:t>shape</a:t>
            </a:r>
            <a:r>
              <a:rPr lang="es-ES" dirty="0" smtClean="0"/>
              <a:t> of (25088,)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19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4" y="16387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44" y="17911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435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44" y="38595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44" y="40119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1643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Rectángulo 7"/>
          <p:cNvSpPr/>
          <p:nvPr/>
        </p:nvSpPr>
        <p:spPr>
          <a:xfrm>
            <a:off x="629343" y="5568985"/>
            <a:ext cx="1599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N_CATS = 100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609600" y="3306951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N_DOGS = 100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2555776" y="1482441"/>
            <a:ext cx="3935582" cy="14927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 = []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[]</a:t>
            </a: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each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features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vgg16_feature_list.append(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labels.append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class_name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2555776" y="3006222"/>
            <a:ext cx="6559002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vgg16_feature_list_np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(vgg16_feature_list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s-ES" sz="13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#</a:t>
            </a:r>
            <a:r>
              <a:rPr lang="es-ES" sz="12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(200,25088</a:t>
            </a:r>
            <a:r>
              <a:rPr lang="es-E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labels_np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s-ES" sz="13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#(200,)</a:t>
            </a:r>
            <a:endParaRPr lang="es-ES" sz="1300" dirty="0">
              <a:solidFill>
                <a:srgbClr val="00B0F0"/>
              </a:solidFill>
              <a:latin typeface="Courier New" panose="02070309020205020404" pitchFamily="49" charset="0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555776" y="3529730"/>
            <a:ext cx="5400600" cy="892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sklearn.linear_model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LogisticRegression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log_reg_model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LogisticRegression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log_reg_model.fit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(vgg16_feature_list_np,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labels_np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9" name="Rectángulo 28"/>
          <p:cNvSpPr/>
          <p:nvPr/>
        </p:nvSpPr>
        <p:spPr>
          <a:xfrm>
            <a:off x="2554978" y="4481485"/>
            <a:ext cx="6559002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FF0000"/>
                </a:solidFill>
                <a:latin typeface="Courier New" panose="02070309020205020404" pitchFamily="49" charset="0"/>
              </a:rPr>
              <a:t>label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log_reg_model.predict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).reshape(1,-1))[0]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432" y="5154849"/>
            <a:ext cx="2334052" cy="1370495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154" y="5154849"/>
            <a:ext cx="2603438" cy="1369408"/>
          </a:xfrm>
          <a:prstGeom prst="rect">
            <a:avLst/>
          </a:prstGeom>
        </p:spPr>
      </p:pic>
      <p:sp>
        <p:nvSpPr>
          <p:cNvPr id="33" name="Rectángulo 32"/>
          <p:cNvSpPr/>
          <p:nvPr/>
        </p:nvSpPr>
        <p:spPr>
          <a:xfrm>
            <a:off x="22921" y="1052736"/>
            <a:ext cx="6468437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feature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extraction</a:t>
            </a:r>
            <a:r>
              <a:rPr lang="es-ES" b="1" dirty="0">
                <a:latin typeface="Open Sans"/>
              </a:rPr>
              <a:t> in a </a:t>
            </a:r>
            <a:r>
              <a:rPr lang="es-ES" b="1" dirty="0" err="1">
                <a:latin typeface="Open Sans"/>
              </a:rPr>
              <a:t>classification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0803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20" name="Rectángulo 19"/>
          <p:cNvSpPr/>
          <p:nvPr/>
        </p:nvSpPr>
        <p:spPr>
          <a:xfrm>
            <a:off x="22921" y="1052736"/>
            <a:ext cx="6109365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feature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extraction</a:t>
            </a:r>
            <a:r>
              <a:rPr lang="es-ES" b="1" dirty="0">
                <a:latin typeface="Open Sans"/>
              </a:rPr>
              <a:t> in a </a:t>
            </a:r>
            <a:r>
              <a:rPr lang="es-ES" b="1" dirty="0" err="1" smtClean="0">
                <a:latin typeface="Open Sans"/>
              </a:rPr>
              <a:t>clustering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4" y="16387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44" y="17911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435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44" y="38595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44" y="40119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1643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3" name="Rectángulo 32"/>
          <p:cNvSpPr/>
          <p:nvPr/>
        </p:nvSpPr>
        <p:spPr>
          <a:xfrm>
            <a:off x="629343" y="5568985"/>
            <a:ext cx="1599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N_CATS = 100</a:t>
            </a:r>
          </a:p>
        </p:txBody>
      </p:sp>
      <p:sp>
        <p:nvSpPr>
          <p:cNvPr id="34" name="Rectángulo 33"/>
          <p:cNvSpPr/>
          <p:nvPr/>
        </p:nvSpPr>
        <p:spPr>
          <a:xfrm>
            <a:off x="609600" y="3306951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N_DOGS = 100</a:t>
            </a:r>
          </a:p>
        </p:txBody>
      </p:sp>
      <p:sp>
        <p:nvSpPr>
          <p:cNvPr id="35" name="Rectángulo 34"/>
          <p:cNvSpPr/>
          <p:nvPr/>
        </p:nvSpPr>
        <p:spPr>
          <a:xfrm>
            <a:off x="2555776" y="1482441"/>
            <a:ext cx="3744416" cy="14927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 = []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[]</a:t>
            </a: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each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features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vgg16_feature_list.append(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labels.append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class_name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36" name="Rectángulo 35"/>
          <p:cNvSpPr/>
          <p:nvPr/>
        </p:nvSpPr>
        <p:spPr>
          <a:xfrm>
            <a:off x="2555776" y="3006222"/>
            <a:ext cx="6559002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vgg16_feature_list_np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(vgg16_feature_list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s-ES" sz="13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#</a:t>
            </a:r>
            <a:r>
              <a:rPr lang="es-ES" sz="12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(200,25088</a:t>
            </a:r>
            <a:r>
              <a:rPr lang="es-E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labels_np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s-ES" sz="13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#(200,)</a:t>
            </a:r>
            <a:endParaRPr lang="es-ES" sz="1300" dirty="0">
              <a:solidFill>
                <a:srgbClr val="00B0F0"/>
              </a:solidFill>
              <a:latin typeface="Courier New" panose="02070309020205020404" pitchFamily="49" charset="0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2555776" y="3529730"/>
            <a:ext cx="5400600" cy="892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sklearn.cluster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endParaRPr lang="es-ES" sz="13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3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n_clusters</a:t>
            </a:r>
            <a:r>
              <a:rPr lang="es-ES" sz="1300" b="1" dirty="0">
                <a:solidFill>
                  <a:srgbClr val="FF0000"/>
                </a:solidFill>
                <a:latin typeface="Courier New" panose="02070309020205020404" pitchFamily="49" charset="0"/>
              </a:rPr>
              <a:t>=2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random_state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=0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(vgg16_feature_list_np)</a:t>
            </a:r>
          </a:p>
        </p:txBody>
      </p:sp>
      <p:sp>
        <p:nvSpPr>
          <p:cNvPr id="38" name="Rectángulo 37"/>
          <p:cNvSpPr/>
          <p:nvPr/>
        </p:nvSpPr>
        <p:spPr>
          <a:xfrm>
            <a:off x="2554978" y="4481485"/>
            <a:ext cx="6559002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FF0000"/>
                </a:solidFill>
                <a:latin typeface="Courier New" panose="02070309020205020404" pitchFamily="49" charset="0"/>
              </a:rPr>
              <a:t>label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log_reg_model.predict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).reshape(1,-1))[0]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432" y="5145692"/>
            <a:ext cx="2334052" cy="1370495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926" y="5161280"/>
            <a:ext cx="2603666" cy="13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20" name="Rectángulo 19"/>
          <p:cNvSpPr/>
          <p:nvPr/>
        </p:nvSpPr>
        <p:spPr>
          <a:xfrm>
            <a:off x="22921" y="1052736"/>
            <a:ext cx="6109365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feature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extraction</a:t>
            </a:r>
            <a:r>
              <a:rPr lang="es-ES" b="1" dirty="0">
                <a:latin typeface="Open Sans"/>
              </a:rPr>
              <a:t> in a </a:t>
            </a:r>
            <a:r>
              <a:rPr lang="es-ES" b="1" dirty="0" err="1" smtClean="0">
                <a:latin typeface="Open Sans"/>
              </a:rPr>
              <a:t>clustering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4" y="16387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44" y="17911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435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44" y="38595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44" y="40119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1643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3" name="Rectángulo 32"/>
          <p:cNvSpPr/>
          <p:nvPr/>
        </p:nvSpPr>
        <p:spPr>
          <a:xfrm>
            <a:off x="629343" y="5568985"/>
            <a:ext cx="1599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N_CATS = 100</a:t>
            </a:r>
          </a:p>
        </p:txBody>
      </p:sp>
      <p:sp>
        <p:nvSpPr>
          <p:cNvPr id="34" name="Rectángulo 33"/>
          <p:cNvSpPr/>
          <p:nvPr/>
        </p:nvSpPr>
        <p:spPr>
          <a:xfrm>
            <a:off x="609600" y="3306951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N_DOGS = 100</a:t>
            </a:r>
          </a:p>
        </p:txBody>
      </p:sp>
      <p:sp>
        <p:nvSpPr>
          <p:cNvPr id="35" name="Rectángulo 34"/>
          <p:cNvSpPr/>
          <p:nvPr/>
        </p:nvSpPr>
        <p:spPr>
          <a:xfrm>
            <a:off x="2555776" y="1482441"/>
            <a:ext cx="3744416" cy="14927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 = []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[]</a:t>
            </a: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each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features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vgg16_feature_list.append(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labels.append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class_name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36" name="Rectángulo 35"/>
          <p:cNvSpPr/>
          <p:nvPr/>
        </p:nvSpPr>
        <p:spPr>
          <a:xfrm>
            <a:off x="2555776" y="3006222"/>
            <a:ext cx="6559002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vgg16_feature_list_np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(vgg16_feature_list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s-ES" sz="13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#</a:t>
            </a:r>
            <a:r>
              <a:rPr lang="es-ES" sz="12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(200,25088</a:t>
            </a:r>
            <a:r>
              <a:rPr lang="es-E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labels_np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s-ES" sz="13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#(200,)</a:t>
            </a:r>
            <a:endParaRPr lang="es-ES" sz="1300" dirty="0">
              <a:solidFill>
                <a:srgbClr val="00B0F0"/>
              </a:solidFill>
              <a:latin typeface="Courier New" panose="02070309020205020404" pitchFamily="49" charset="0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2555776" y="3529730"/>
            <a:ext cx="5400600" cy="892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sklearn.cluster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endParaRPr lang="es-ES" sz="13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3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n_clusters</a:t>
            </a:r>
            <a:r>
              <a:rPr lang="es-ES" sz="1300" b="1" dirty="0">
                <a:solidFill>
                  <a:srgbClr val="FF0000"/>
                </a:solidFill>
                <a:latin typeface="Courier New" panose="02070309020205020404" pitchFamily="49" charset="0"/>
              </a:rPr>
              <a:t>=2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random_state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=0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(vgg16_feature_list_np)</a:t>
            </a:r>
          </a:p>
        </p:txBody>
      </p:sp>
      <p:sp>
        <p:nvSpPr>
          <p:cNvPr id="38" name="Rectángulo 37"/>
          <p:cNvSpPr/>
          <p:nvPr/>
        </p:nvSpPr>
        <p:spPr>
          <a:xfrm>
            <a:off x="2554978" y="4481485"/>
            <a:ext cx="6559002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FF0000"/>
                </a:solidFill>
                <a:latin typeface="Courier New" panose="02070309020205020404" pitchFamily="49" charset="0"/>
              </a:rPr>
              <a:t>label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log_reg_model.predict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).reshape(1,-1))[0]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432" y="5145692"/>
            <a:ext cx="2334052" cy="1370495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926" y="5161280"/>
            <a:ext cx="2603666" cy="1369528"/>
          </a:xfrm>
          <a:prstGeom prst="rect">
            <a:avLst/>
          </a:prstGeom>
        </p:spPr>
      </p:pic>
      <p:cxnSp>
        <p:nvCxnSpPr>
          <p:cNvPr id="9" name="Conector recto 8"/>
          <p:cNvCxnSpPr>
            <a:endCxn id="11" idx="2"/>
          </p:cNvCxnSpPr>
          <p:nvPr/>
        </p:nvCxnSpPr>
        <p:spPr>
          <a:xfrm flipV="1">
            <a:off x="5399592" y="2924944"/>
            <a:ext cx="2363091" cy="1086979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6435403" y="2586390"/>
            <a:ext cx="265456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600" dirty="0" err="1" smtClean="0"/>
              <a:t>elbow</a:t>
            </a:r>
            <a:r>
              <a:rPr lang="es-ES" sz="1600" dirty="0" smtClean="0"/>
              <a:t> </a:t>
            </a:r>
            <a:r>
              <a:rPr lang="es-ES" sz="1600" dirty="0" err="1" smtClean="0"/>
              <a:t>method</a:t>
            </a:r>
            <a:r>
              <a:rPr lang="es-ES" sz="1600" dirty="0" smtClean="0"/>
              <a:t> (</a:t>
            </a:r>
            <a:r>
              <a:rPr lang="es-ES" sz="1600" dirty="0" err="1" smtClean="0"/>
              <a:t>see</a:t>
            </a:r>
            <a:r>
              <a:rPr lang="es-ES" sz="1600" dirty="0" smtClean="0"/>
              <a:t> notebook)</a:t>
            </a:r>
            <a:endParaRPr lang="es-ES" sz="1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8365" y="986648"/>
            <a:ext cx="2111152" cy="1584209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7289254" y="1715808"/>
            <a:ext cx="360040" cy="378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83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Data augmentation</a:t>
            </a:r>
            <a:endParaRPr lang="en-GB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022"/>
            <a:ext cx="2496277" cy="187220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496277" y="1628800"/>
            <a:ext cx="6468211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as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s-E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data_generator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tf.keras.preprocessing.image.ImageDataGenerator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rotation_range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=30)</a:t>
            </a: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image_iterator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data_generator.flow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images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show_augs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image_iterator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844" y="3068960"/>
            <a:ext cx="6706516" cy="3408799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475688" y="982469"/>
            <a:ext cx="6488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</a:t>
            </a:r>
            <a:r>
              <a:rPr lang="es-ES" dirty="0" smtClean="0">
                <a:hlinkClick r:id="rId4"/>
              </a:rPr>
              <a:t>www.tensorflow.org/api_docs/python/tf/keras/preprocessing/image/ImageDataGenerator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759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Data augmentation</a:t>
            </a:r>
            <a:endParaRPr lang="en-GB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022"/>
            <a:ext cx="2496277" cy="187220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496277" y="1628800"/>
            <a:ext cx="6468211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as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s-E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2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data_generator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tf.keras.preprocessing.image.ImageDataGenerator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zoom_range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=0.25)</a:t>
            </a: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image_iterator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data_generator.flow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images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show_augs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image_iterator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023230"/>
            <a:ext cx="6755849" cy="343010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475688" y="982469"/>
            <a:ext cx="6488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</a:t>
            </a:r>
            <a:r>
              <a:rPr lang="es-ES" dirty="0" smtClean="0">
                <a:hlinkClick r:id="rId4"/>
              </a:rPr>
              <a:t>www.tensorflow.org/api_docs/python/tf/keras/preprocessing/image/ImageDataGenerator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999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Data augmentation</a:t>
            </a:r>
            <a:endParaRPr lang="en-GB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022"/>
            <a:ext cx="2496277" cy="187220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496277" y="1628800"/>
            <a:ext cx="6468211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as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s-E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2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data_generator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tf.keras.preprocessing.image.ImageDataGenerator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width_shift_range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=0.3)</a:t>
            </a: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image_iterator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data_generator.flow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images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show_augs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image_iterator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974" y="3048729"/>
            <a:ext cx="6825741" cy="346243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475688" y="982469"/>
            <a:ext cx="6488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</a:t>
            </a:r>
            <a:r>
              <a:rPr lang="es-ES" dirty="0" smtClean="0">
                <a:hlinkClick r:id="rId4"/>
              </a:rPr>
              <a:t>www.tensorflow.org/api_docs/python/tf/keras/preprocessing/image/ImageDataGenerator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50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331640" y="1002546"/>
            <a:ext cx="6264696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data_generator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tf.keras.preprocessing.image.ImageDataGenerator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rescale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=1. / 255,</a:t>
            </a:r>
          </a:p>
          <a:p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zoom_range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=0.2,  </a:t>
            </a:r>
          </a:p>
          <a:p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rotation_range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5,</a:t>
            </a:r>
          </a:p>
          <a:p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horizontal_flip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=True)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031926"/>
            <a:ext cx="7128792" cy="4557013"/>
          </a:xfrm>
          <a:prstGeom prst="rect">
            <a:avLst/>
          </a:prstGeom>
        </p:spPr>
      </p:pic>
      <p:sp>
        <p:nvSpPr>
          <p:cNvPr id="6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Data augmentation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265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2 Título"/>
          <p:cNvSpPr>
            <a:spLocks noGrp="1"/>
          </p:cNvSpPr>
          <p:nvPr>
            <p:ph type="title"/>
          </p:nvPr>
        </p:nvSpPr>
        <p:spPr>
          <a:xfrm>
            <a:off x="1371600" y="1481138"/>
            <a:ext cx="7620000" cy="1519237"/>
          </a:xfrm>
        </p:spPr>
        <p:txBody>
          <a:bodyPr/>
          <a:lstStyle/>
          <a:p>
            <a:pPr eaLnBrk="1" hangingPunct="1"/>
            <a:r>
              <a:rPr lang="es-ES" dirty="0" err="1" smtClean="0"/>
              <a:t>TensorFlow</a:t>
            </a:r>
            <a:r>
              <a:rPr lang="es-ES" dirty="0" smtClean="0"/>
              <a:t> and </a:t>
            </a:r>
            <a:r>
              <a:rPr lang="es-ES" dirty="0" err="1" smtClean="0"/>
              <a:t>Keras</a:t>
            </a:r>
            <a:endParaRPr sz="2800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38" y="3873985"/>
            <a:ext cx="514350" cy="54292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224758" y="3050942"/>
            <a:ext cx="69127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4"/>
              </a:rPr>
              <a:t>keras_applications_prediction.ipynb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5"/>
              </a:rPr>
              <a:t>set_up_kaggle_api_in_colab.ipynb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6"/>
              </a:rPr>
              <a:t>keras_applications_feature_extraction_for_classification.ipynb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7"/>
              </a:rPr>
              <a:t>keras_applications_feature_extraction_for_clustering.ipynb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8"/>
              </a:rPr>
              <a:t>keras_imagedatagenerator_and_dataset_augmentation.ipynb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hlinkClick r:id="rId9"/>
              </a:rPr>
              <a:t>keras_applications_transfer_learning_dogs.ipynb</a:t>
            </a:r>
            <a:endParaRPr lang="es-ES" sz="1600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200" y="5307886"/>
            <a:ext cx="1647825" cy="2667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224758" y="4667652"/>
            <a:ext cx="64444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11"/>
              </a:rPr>
              <a:t>keras_applications_prediction.ipynb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12"/>
              </a:rPr>
              <a:t>set_up_kaggle_api_in_colab.ipynb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13"/>
              </a:rPr>
              <a:t>keras_applications_feature_extraction_for_classification.ipynb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14"/>
              </a:rPr>
              <a:t>keras_applications_feature_extraction_for_clustering.ipynb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15"/>
              </a:rPr>
              <a:t>keras_imagedatagenerator_and_dataset_augmentation.ipynb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hlinkClick r:id="rId16"/>
              </a:rPr>
              <a:t>keras_applications_transfer_learning_dogs.ipynb</a:t>
            </a:r>
            <a:endParaRPr lang="es-ES" sz="1600" dirty="0"/>
          </a:p>
        </p:txBody>
      </p:sp>
      <p:sp>
        <p:nvSpPr>
          <p:cNvPr id="10" name="Rectángulo 9"/>
          <p:cNvSpPr/>
          <p:nvPr/>
        </p:nvSpPr>
        <p:spPr>
          <a:xfrm>
            <a:off x="4581525" y="6202339"/>
            <a:ext cx="4572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https</a:t>
            </a:r>
            <a:r>
              <a:rPr lang="es-ES">
                <a:solidFill>
                  <a:schemeClr val="bg1"/>
                </a:solidFill>
              </a:rPr>
              <a:t>://</a:t>
            </a:r>
            <a:r>
              <a:rPr lang="es-ES" smtClean="0">
                <a:solidFill>
                  <a:schemeClr val="bg1"/>
                </a:solidFill>
              </a:rPr>
              <a:t>github.com/albertofernandezvillan/computer-vision-and-deep-learning-course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6202339"/>
            <a:ext cx="585589" cy="64633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371600" y="2684296"/>
            <a:ext cx="597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</a:rPr>
              <a:t>Introduction to </a:t>
            </a:r>
            <a:r>
              <a:rPr lang="en-GB" sz="2400" dirty="0" err="1" smtClean="0">
                <a:solidFill>
                  <a:schemeClr val="bg1"/>
                </a:solidFill>
              </a:rPr>
              <a:t>TensorFlow</a:t>
            </a:r>
            <a:r>
              <a:rPr lang="en-GB" sz="2400" dirty="0" smtClean="0">
                <a:solidFill>
                  <a:schemeClr val="bg1"/>
                </a:solidFill>
              </a:rPr>
              <a:t> and </a:t>
            </a:r>
            <a:r>
              <a:rPr lang="en-GB" sz="2400" dirty="0" err="1" smtClean="0">
                <a:solidFill>
                  <a:schemeClr val="bg1"/>
                </a:solidFill>
              </a:rPr>
              <a:t>Keras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208" y="2542019"/>
            <a:ext cx="1851013" cy="5367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344276"/>
            <a:ext cx="1263082" cy="1052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23" name="Rectángulo 22"/>
          <p:cNvSpPr/>
          <p:nvPr/>
        </p:nvSpPr>
        <p:spPr>
          <a:xfrm>
            <a:off x="22921" y="1052736"/>
            <a:ext cx="3390672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smtClean="0">
                <a:latin typeface="Open Sans"/>
              </a:rPr>
              <a:t>transfer </a:t>
            </a:r>
            <a:r>
              <a:rPr lang="es-ES" b="1" dirty="0" err="1" smtClean="0">
                <a:latin typeface="Open Sans"/>
              </a:rPr>
              <a:t>learning</a:t>
            </a:r>
            <a:endParaRPr lang="es-ES" b="1" dirty="0">
              <a:latin typeface="Open Sans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91607"/>
            <a:ext cx="7344816" cy="4617713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>
            <a:off x="5570173" y="1525434"/>
            <a:ext cx="9939" cy="4855894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94929" y="1622906"/>
            <a:ext cx="225734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/>
              <a:t>Multiclass</a:t>
            </a:r>
            <a:r>
              <a:rPr lang="es-ES" dirty="0" smtClean="0"/>
              <a:t> </a:t>
            </a:r>
            <a:r>
              <a:rPr lang="es-ES" dirty="0" err="1" smtClean="0"/>
              <a:t>classification</a:t>
            </a:r>
            <a:endParaRPr lang="es-ES" dirty="0"/>
          </a:p>
        </p:txBody>
      </p:sp>
      <p:sp>
        <p:nvSpPr>
          <p:cNvPr id="28" name="CuadroTexto 27"/>
          <p:cNvSpPr txBox="1"/>
          <p:nvPr/>
        </p:nvSpPr>
        <p:spPr>
          <a:xfrm>
            <a:off x="94929" y="4149080"/>
            <a:ext cx="198002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s-ES" dirty="0" err="1"/>
              <a:t>Binary</a:t>
            </a:r>
            <a:r>
              <a:rPr lang="es-ES" dirty="0"/>
              <a:t> </a:t>
            </a:r>
            <a:r>
              <a:rPr lang="es-ES" dirty="0" err="1"/>
              <a:t>classification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6705271" y="1023994"/>
            <a:ext cx="2304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taken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>
                <a:hlinkClick r:id="rId3"/>
              </a:rPr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969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ize_vs_accurac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5472608" cy="434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4" name="Rectángulo 3"/>
          <p:cNvSpPr/>
          <p:nvPr/>
        </p:nvSpPr>
        <p:spPr>
          <a:xfrm>
            <a:off x="22921" y="1052736"/>
            <a:ext cx="3390672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smtClean="0">
                <a:latin typeface="Open Sans"/>
              </a:rPr>
              <a:t>transfer </a:t>
            </a:r>
            <a:r>
              <a:rPr lang="es-ES" b="1" dirty="0" err="1" smtClean="0">
                <a:latin typeface="Open Sans"/>
              </a:rPr>
              <a:t>learning</a:t>
            </a:r>
            <a:endParaRPr lang="es-ES" b="1" dirty="0">
              <a:latin typeface="Open San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2348880"/>
            <a:ext cx="2241640" cy="2880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844" y="990492"/>
            <a:ext cx="395664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5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D Global max pool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131" y="4581128"/>
            <a:ext cx="3530365" cy="20928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107504" y="4734436"/>
            <a:ext cx="4248472" cy="169277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#(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batch_size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rows, cols, channels)</a:t>
            </a:r>
          </a:p>
          <a:p>
            <a:r>
              <a:rPr lang="en-GB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 (1, 3, 3, 3</a:t>
            </a:r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GB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tf.random.normal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y = tf.keras.layers.GlobalMaxPool2D()(x</a:t>
            </a:r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#(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batch_size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channels)</a:t>
            </a:r>
          </a:p>
          <a:p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print(</a:t>
            </a:r>
            <a:r>
              <a:rPr lang="en-GB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y.shape</a:t>
            </a:r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# (1, 3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GB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54646" y="4365104"/>
            <a:ext cx="3354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tf.keras.layers.GlobalMaxPool2D()</a:t>
            </a:r>
            <a:endParaRPr lang="en-GB" dirty="0"/>
          </a:p>
        </p:txBody>
      </p:sp>
      <p:sp>
        <p:nvSpPr>
          <p:cNvPr id="3" name="Rectángulo 2"/>
          <p:cNvSpPr/>
          <p:nvPr/>
        </p:nvSpPr>
        <p:spPr>
          <a:xfrm>
            <a:off x="107504" y="1052736"/>
            <a:ext cx="5832648" cy="10926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from 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tensorflow.keras.applications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import EfficientNetB0</a:t>
            </a:r>
          </a:p>
          <a:p>
            <a:endParaRPr lang="en-GB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base_model_eff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EfficientNetB0(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=False, 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=(INPUT_SHAPE[0], INPUT_SHAPE[1], 3), weights="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")</a:t>
            </a:r>
          </a:p>
        </p:txBody>
      </p:sp>
      <p:sp>
        <p:nvSpPr>
          <p:cNvPr id="8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7" name="Flecha derecha 6"/>
          <p:cNvSpPr/>
          <p:nvPr/>
        </p:nvSpPr>
        <p:spPr>
          <a:xfrm>
            <a:off x="6012160" y="1198349"/>
            <a:ext cx="792088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/>
          <p:cNvSpPr/>
          <p:nvPr/>
        </p:nvSpPr>
        <p:spPr>
          <a:xfrm>
            <a:off x="7072239" y="1486381"/>
            <a:ext cx="189224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GB" dirty="0"/>
              <a:t>(None, 7, 7, 1280)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6957081" y="1043444"/>
            <a:ext cx="207941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GB" dirty="0"/>
              <a:t>output is a 4D tensor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107504" y="2204864"/>
            <a:ext cx="8282893" cy="12926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base_model_eff</a:t>
            </a:r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 EfficientNetB0(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=False, 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=(INPUT_SHAPE[0], INPUT_SHAPE[1], 3), weights="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")</a:t>
            </a:r>
          </a:p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model = 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models.Sequential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base_model_eff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(layers.GlobalMaxPooling2D())</a:t>
            </a:r>
          </a:p>
          <a:p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13" name="Flecha derecha 12"/>
          <p:cNvSpPr/>
          <p:nvPr/>
        </p:nvSpPr>
        <p:spPr>
          <a:xfrm>
            <a:off x="4499005" y="5301208"/>
            <a:ext cx="792088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00" y="2504220"/>
            <a:ext cx="4308326" cy="1611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ángulo 13"/>
          <p:cNvSpPr/>
          <p:nvPr/>
        </p:nvSpPr>
        <p:spPr>
          <a:xfrm>
            <a:off x="107504" y="3605248"/>
            <a:ext cx="438470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/>
              <a:t>GlobalMaxPooling2D() results in a much smaller number of features compared to the </a:t>
            </a:r>
            <a:r>
              <a:rPr lang="en-GB" sz="1400" dirty="0" smtClean="0"/>
              <a:t>Flatten</a:t>
            </a:r>
            <a:r>
              <a:rPr lang="en-GB" sz="1400" dirty="0"/>
              <a:t>()layer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7292717" y="4101650"/>
            <a:ext cx="140814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GB" dirty="0"/>
              <a:t>(None, 1280)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6944506" y="3667766"/>
            <a:ext cx="207941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GB" dirty="0"/>
              <a:t>output is a </a:t>
            </a:r>
            <a:r>
              <a:rPr lang="en-GB" dirty="0" smtClean="0"/>
              <a:t>2D </a:t>
            </a:r>
            <a:r>
              <a:rPr lang="en-GB" dirty="0"/>
              <a:t>tensor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774919" y="6523556"/>
            <a:ext cx="3879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/>
              <a:t>See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notebook </a:t>
            </a:r>
            <a:r>
              <a:rPr lang="es-ES" b="1" dirty="0" err="1"/>
              <a:t>for</a:t>
            </a:r>
            <a:r>
              <a:rPr lang="es-ES" b="1" dirty="0"/>
              <a:t> more </a:t>
            </a:r>
            <a:r>
              <a:rPr lang="es-ES" b="1" dirty="0" err="1"/>
              <a:t>information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900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4581525" y="6202339"/>
            <a:ext cx="4572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https</a:t>
            </a:r>
            <a:r>
              <a:rPr lang="es-ES">
                <a:solidFill>
                  <a:schemeClr val="bg1"/>
                </a:solidFill>
              </a:rPr>
              <a:t>://</a:t>
            </a:r>
            <a:r>
              <a:rPr lang="es-ES" smtClean="0">
                <a:solidFill>
                  <a:schemeClr val="bg1"/>
                </a:solidFill>
              </a:rPr>
              <a:t>github.com/albertofernandezvillan/computer-vision-and-deep-learning-course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6202339"/>
            <a:ext cx="585589" cy="646331"/>
          </a:xfrm>
          <a:prstGeom prst="rect">
            <a:avLst/>
          </a:prstGeom>
        </p:spPr>
      </p:pic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1371600" y="1481138"/>
            <a:ext cx="7620000" cy="1519237"/>
          </a:xfrm>
        </p:spPr>
        <p:txBody>
          <a:bodyPr/>
          <a:lstStyle/>
          <a:p>
            <a:pPr eaLnBrk="1" hangingPunct="1"/>
            <a:r>
              <a:rPr lang="es-ES" dirty="0" err="1" smtClean="0"/>
              <a:t>TensorFlow</a:t>
            </a:r>
            <a:r>
              <a:rPr lang="es-ES" dirty="0" smtClean="0"/>
              <a:t> and </a:t>
            </a:r>
            <a:r>
              <a:rPr lang="es-ES" dirty="0" err="1" smtClean="0"/>
              <a:t>Keras</a:t>
            </a:r>
            <a:endParaRPr sz="2800" dirty="0" smtClean="0"/>
          </a:p>
        </p:txBody>
      </p:sp>
      <p:sp>
        <p:nvSpPr>
          <p:cNvPr id="13" name="CuadroTexto 12"/>
          <p:cNvSpPr txBox="1"/>
          <p:nvPr/>
        </p:nvSpPr>
        <p:spPr>
          <a:xfrm>
            <a:off x="1371600" y="2684296"/>
            <a:ext cx="597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</a:rPr>
              <a:t>Introduction to </a:t>
            </a:r>
            <a:r>
              <a:rPr lang="en-GB" sz="2400" dirty="0" err="1" smtClean="0">
                <a:solidFill>
                  <a:schemeClr val="bg1"/>
                </a:solidFill>
              </a:rPr>
              <a:t>TensorFlow</a:t>
            </a:r>
            <a:r>
              <a:rPr lang="en-GB" sz="2400" dirty="0" smtClean="0">
                <a:solidFill>
                  <a:schemeClr val="bg1"/>
                </a:solidFill>
              </a:rPr>
              <a:t> and </a:t>
            </a:r>
            <a:r>
              <a:rPr lang="en-GB" sz="2400" dirty="0" err="1" smtClean="0">
                <a:solidFill>
                  <a:schemeClr val="bg1"/>
                </a:solidFill>
              </a:rPr>
              <a:t>Keras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208" y="2542019"/>
            <a:ext cx="1851013" cy="53679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344276"/>
            <a:ext cx="1263082" cy="105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 vs deep learning</a:t>
            </a:r>
            <a:endParaRPr lang="en-GB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64703"/>
            <a:ext cx="4300534" cy="184198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284984"/>
            <a:ext cx="6728810" cy="3131955"/>
          </a:xfrm>
          <a:prstGeom prst="rect">
            <a:avLst/>
          </a:prstGeom>
        </p:spPr>
      </p:pic>
      <p:pic>
        <p:nvPicPr>
          <p:cNvPr id="1026" name="Picture 2" descr="Data size versus model performance | Deep learning, Machine learning,  Learn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28090"/>
            <a:ext cx="3260515" cy="17152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45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Deep learning frameworks</a:t>
            </a:r>
            <a:endParaRPr lang="en-GB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481" y="2924944"/>
            <a:ext cx="2985227" cy="8657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6" y="2728006"/>
            <a:ext cx="1512100" cy="125959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39" y="3078601"/>
            <a:ext cx="3560296" cy="71205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13187" y="1202911"/>
            <a:ext cx="4866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Deep </a:t>
            </a:r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 smtClean="0"/>
              <a:t>frameworks</a:t>
            </a:r>
            <a:r>
              <a:rPr lang="es-ES" dirty="0" smtClean="0"/>
              <a:t> </a:t>
            </a:r>
            <a:r>
              <a:rPr lang="es-ES" dirty="0" err="1" smtClean="0"/>
              <a:t>introduced</a:t>
            </a:r>
            <a:r>
              <a:rPr lang="es-ES" dirty="0" smtClean="0"/>
              <a:t> in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096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endParaRPr lang="en-GB" dirty="0"/>
          </a:p>
        </p:txBody>
      </p:sp>
      <p:sp>
        <p:nvSpPr>
          <p:cNvPr id="5" name="Rectángulo 4"/>
          <p:cNvSpPr/>
          <p:nvPr/>
        </p:nvSpPr>
        <p:spPr>
          <a:xfrm>
            <a:off x="220889" y="1124744"/>
            <a:ext cx="273630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00000"/>
                </a:solidFill>
                <a:latin typeface="Open Sans"/>
                <a:hlinkClick r:id="rId3"/>
              </a:rPr>
              <a:t>Models</a:t>
            </a:r>
            <a:r>
              <a:rPr lang="es-ES" dirty="0">
                <a:solidFill>
                  <a:srgbClr val="D00000"/>
                </a:solidFill>
                <a:latin typeface="Open Sans"/>
                <a:hlinkClick r:id="rId3"/>
              </a:rPr>
              <a:t> </a:t>
            </a:r>
            <a:r>
              <a:rPr lang="es-ES" dirty="0" smtClean="0">
                <a:solidFill>
                  <a:srgbClr val="D00000"/>
                </a:solidFill>
                <a:latin typeface="Open Sans"/>
                <a:hlinkClick r:id="rId3"/>
              </a:rPr>
              <a:t>API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00000"/>
                </a:solidFill>
                <a:latin typeface="Open Sans"/>
                <a:hlinkClick r:id="rId4"/>
              </a:rPr>
              <a:t>Layers</a:t>
            </a:r>
            <a:r>
              <a:rPr lang="es-ES" dirty="0">
                <a:solidFill>
                  <a:srgbClr val="D00000"/>
                </a:solidFill>
                <a:latin typeface="Open Sans"/>
                <a:hlinkClick r:id="rId4"/>
              </a:rPr>
              <a:t> </a:t>
            </a:r>
            <a:r>
              <a:rPr lang="es-ES" dirty="0" smtClean="0">
                <a:solidFill>
                  <a:srgbClr val="D00000"/>
                </a:solidFill>
                <a:latin typeface="Open Sans"/>
                <a:hlinkClick r:id="rId4"/>
              </a:rPr>
              <a:t>API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00000"/>
                </a:solidFill>
                <a:latin typeface="Open Sans"/>
                <a:hlinkClick r:id="rId5"/>
              </a:rPr>
              <a:t>Callbacks</a:t>
            </a:r>
            <a:r>
              <a:rPr lang="es-ES" dirty="0">
                <a:solidFill>
                  <a:srgbClr val="D00000"/>
                </a:solidFill>
                <a:latin typeface="Open Sans"/>
                <a:hlinkClick r:id="rId5"/>
              </a:rPr>
              <a:t> </a:t>
            </a:r>
            <a:r>
              <a:rPr lang="es-ES" dirty="0" smtClean="0">
                <a:solidFill>
                  <a:srgbClr val="D00000"/>
                </a:solidFill>
                <a:latin typeface="Open Sans"/>
                <a:hlinkClick r:id="rId5"/>
              </a:rPr>
              <a:t>API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D00000"/>
                </a:solidFill>
                <a:latin typeface="Open Sans"/>
                <a:hlinkClick r:id="rId6"/>
              </a:rPr>
              <a:t>Data </a:t>
            </a:r>
            <a:r>
              <a:rPr lang="es-ES" dirty="0" err="1" smtClean="0">
                <a:solidFill>
                  <a:srgbClr val="D00000"/>
                </a:solidFill>
                <a:latin typeface="Open Sans"/>
                <a:hlinkClick r:id="rId6"/>
              </a:rPr>
              <a:t>preprocessing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rgbClr val="D00000"/>
                </a:solidFill>
                <a:latin typeface="Open Sans"/>
                <a:hlinkClick r:id="rId7"/>
              </a:rPr>
              <a:t>Optimizers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rgbClr val="D00000"/>
                </a:solidFill>
                <a:latin typeface="Open Sans"/>
                <a:hlinkClick r:id="rId8"/>
              </a:rPr>
              <a:t>Metrics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rgbClr val="D00000"/>
                </a:solidFill>
                <a:latin typeface="Open Sans"/>
                <a:hlinkClick r:id="rId9"/>
              </a:rPr>
              <a:t>Losses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00000"/>
                </a:solidFill>
                <a:latin typeface="Open Sans"/>
                <a:hlinkClick r:id="rId10"/>
              </a:rPr>
              <a:t>Built</a:t>
            </a:r>
            <a:r>
              <a:rPr lang="es-ES" dirty="0">
                <a:solidFill>
                  <a:srgbClr val="D00000"/>
                </a:solidFill>
                <a:latin typeface="Open Sans"/>
                <a:hlinkClick r:id="rId10"/>
              </a:rPr>
              <a:t>-in </a:t>
            </a:r>
            <a:r>
              <a:rPr lang="es-ES" dirty="0" err="1" smtClean="0">
                <a:solidFill>
                  <a:srgbClr val="D00000"/>
                </a:solidFill>
                <a:latin typeface="Open Sans"/>
                <a:hlinkClick r:id="rId10"/>
              </a:rPr>
              <a:t>datasets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00000"/>
                </a:solidFill>
                <a:latin typeface="Open Sans"/>
                <a:hlinkClick r:id="rId11"/>
              </a:rPr>
              <a:t>Keras</a:t>
            </a:r>
            <a:r>
              <a:rPr lang="es-ES" dirty="0">
                <a:solidFill>
                  <a:srgbClr val="D00000"/>
                </a:solidFill>
                <a:latin typeface="Open Sans"/>
                <a:hlinkClick r:id="rId11"/>
              </a:rPr>
              <a:t> </a:t>
            </a:r>
            <a:r>
              <a:rPr lang="es-ES" dirty="0" err="1" smtClean="0">
                <a:solidFill>
                  <a:srgbClr val="D00000"/>
                </a:solidFill>
                <a:latin typeface="Open Sans"/>
                <a:hlinkClick r:id="rId11"/>
              </a:rPr>
              <a:t>Applications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rgbClr val="D00000"/>
                </a:solidFill>
                <a:latin typeface="Open Sans"/>
                <a:hlinkClick r:id="rId12"/>
              </a:rPr>
              <a:t>Utilities</a:t>
            </a:r>
            <a:endParaRPr lang="es-ES" b="0" i="0" dirty="0">
              <a:solidFill>
                <a:srgbClr val="212529"/>
              </a:solidFill>
              <a:effectLst/>
              <a:latin typeface="Open Sans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955369" y="1038169"/>
            <a:ext cx="6019254" cy="323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 smtClean="0"/>
              <a:t>Different ways </a:t>
            </a:r>
            <a:r>
              <a:rPr lang="en-US" sz="1500" dirty="0"/>
              <a:t>to create </a:t>
            </a:r>
            <a:r>
              <a:rPr lang="en-US" sz="1500" dirty="0" err="1"/>
              <a:t>Keras</a:t>
            </a:r>
            <a:r>
              <a:rPr lang="en-US" sz="1500" dirty="0"/>
              <a:t> models</a:t>
            </a:r>
            <a:endParaRPr lang="es-ES" sz="1500" dirty="0"/>
          </a:p>
        </p:txBody>
      </p:sp>
      <p:sp>
        <p:nvSpPr>
          <p:cNvPr id="10" name="Rectángulo 9"/>
          <p:cNvSpPr/>
          <p:nvPr/>
        </p:nvSpPr>
        <p:spPr>
          <a:xfrm>
            <a:off x="2962062" y="1433308"/>
            <a:ext cx="6019255" cy="323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API for creating layers and also using many built-in layers</a:t>
            </a:r>
            <a:endParaRPr lang="es-ES" sz="1500" dirty="0"/>
          </a:p>
        </p:txBody>
      </p:sp>
      <p:sp>
        <p:nvSpPr>
          <p:cNvPr id="11" name="Rectángulo 10"/>
          <p:cNvSpPr/>
          <p:nvPr/>
        </p:nvSpPr>
        <p:spPr>
          <a:xfrm>
            <a:off x="2973827" y="1828447"/>
            <a:ext cx="6019256" cy="5539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Performing “actions” at various stages of training (e.g.  At start or end of an epoch)</a:t>
            </a:r>
            <a:endParaRPr lang="es-ES" sz="1500" dirty="0"/>
          </a:p>
        </p:txBody>
      </p:sp>
      <p:sp>
        <p:nvSpPr>
          <p:cNvPr id="12" name="Rectángulo 11"/>
          <p:cNvSpPr/>
          <p:nvPr/>
        </p:nvSpPr>
        <p:spPr>
          <a:xfrm>
            <a:off x="2963684" y="2452419"/>
            <a:ext cx="6019257" cy="5539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ES" sz="1500" dirty="0" err="1"/>
              <a:t>Transfor</a:t>
            </a:r>
            <a:r>
              <a:rPr lang="es-ES" sz="1500" dirty="0"/>
              <a:t> </a:t>
            </a:r>
            <a:r>
              <a:rPr lang="es-ES" sz="1500" dirty="0" err="1"/>
              <a:t>raw</a:t>
            </a:r>
            <a:r>
              <a:rPr lang="es-ES" sz="1500" dirty="0"/>
              <a:t> data </a:t>
            </a:r>
            <a:r>
              <a:rPr lang="es-ES" sz="1500" dirty="0" err="1"/>
              <a:t>on</a:t>
            </a:r>
            <a:r>
              <a:rPr lang="es-ES" sz="1500" dirty="0"/>
              <a:t> disk to a </a:t>
            </a:r>
            <a:r>
              <a:rPr lang="es-ES" sz="1500" dirty="0" err="1"/>
              <a:t>Dataset</a:t>
            </a:r>
            <a:r>
              <a:rPr lang="es-ES" sz="1500" dirty="0"/>
              <a:t>. </a:t>
            </a:r>
            <a:r>
              <a:rPr lang="es-ES" sz="1500" dirty="0" err="1"/>
              <a:t>Also</a:t>
            </a:r>
            <a:r>
              <a:rPr lang="es-ES" sz="1500" dirty="0"/>
              <a:t> </a:t>
            </a:r>
            <a:r>
              <a:rPr lang="es-ES" sz="1500" dirty="0" err="1"/>
              <a:t>other</a:t>
            </a:r>
            <a:r>
              <a:rPr lang="es-ES" sz="1500" dirty="0"/>
              <a:t> </a:t>
            </a:r>
            <a:r>
              <a:rPr lang="es-ES" sz="1500" dirty="0" err="1"/>
              <a:t>functions</a:t>
            </a:r>
            <a:r>
              <a:rPr lang="es-ES" sz="1500" dirty="0"/>
              <a:t> to </a:t>
            </a:r>
            <a:r>
              <a:rPr lang="es-ES" sz="1500" dirty="0" err="1"/>
              <a:t>work</a:t>
            </a:r>
            <a:r>
              <a:rPr lang="es-ES" sz="1500" dirty="0"/>
              <a:t> </a:t>
            </a:r>
            <a:r>
              <a:rPr lang="es-ES" sz="1500" dirty="0" err="1"/>
              <a:t>with</a:t>
            </a:r>
            <a:r>
              <a:rPr lang="es-ES" sz="1500" dirty="0"/>
              <a:t> </a:t>
            </a:r>
            <a:r>
              <a:rPr lang="es-ES" sz="1500" dirty="0" err="1"/>
              <a:t>images</a:t>
            </a:r>
            <a:r>
              <a:rPr lang="es-ES" sz="1500" dirty="0"/>
              <a:t> (</a:t>
            </a:r>
            <a:r>
              <a:rPr lang="es-ES" sz="1500" dirty="0" err="1"/>
              <a:t>e.g</a:t>
            </a:r>
            <a:r>
              <a:rPr lang="es-ES" sz="1500" dirty="0"/>
              <a:t>. load </a:t>
            </a:r>
            <a:r>
              <a:rPr lang="es-ES" sz="1500" dirty="0" err="1"/>
              <a:t>an</a:t>
            </a:r>
            <a:r>
              <a:rPr lang="es-ES" sz="1500" dirty="0"/>
              <a:t> </a:t>
            </a:r>
            <a:r>
              <a:rPr lang="es-ES" sz="1500" dirty="0" err="1"/>
              <a:t>image</a:t>
            </a:r>
            <a:r>
              <a:rPr lang="es-ES" sz="1500" dirty="0"/>
              <a:t> </a:t>
            </a:r>
            <a:r>
              <a:rPr lang="es-ES" sz="1500" dirty="0" err="1"/>
              <a:t>into</a:t>
            </a:r>
            <a:r>
              <a:rPr lang="es-ES" sz="1500" dirty="0"/>
              <a:t> PIL </a:t>
            </a:r>
            <a:r>
              <a:rPr lang="es-ES" sz="1500" dirty="0" err="1"/>
              <a:t>format</a:t>
            </a:r>
            <a:r>
              <a:rPr lang="es-ES" sz="1500" dirty="0"/>
              <a:t>)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2965105" y="3076391"/>
            <a:ext cx="6019256" cy="323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Different available optimizers (e.g. SGD, </a:t>
            </a:r>
            <a:r>
              <a:rPr lang="en-US" sz="1500" dirty="0" err="1"/>
              <a:t>RMSprop</a:t>
            </a:r>
            <a:r>
              <a:rPr lang="en-US" sz="1500" dirty="0"/>
              <a:t>, Adam)</a:t>
            </a:r>
            <a:endParaRPr lang="es-ES" sz="1500" dirty="0"/>
          </a:p>
        </p:txBody>
      </p:sp>
      <p:sp>
        <p:nvSpPr>
          <p:cNvPr id="14" name="Rectángulo 13"/>
          <p:cNvSpPr/>
          <p:nvPr/>
        </p:nvSpPr>
        <p:spPr>
          <a:xfrm>
            <a:off x="2979709" y="3876251"/>
            <a:ext cx="6017025" cy="5539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ES" sz="1500" dirty="0" err="1"/>
              <a:t>Many</a:t>
            </a:r>
            <a:r>
              <a:rPr lang="es-ES" sz="1500" dirty="0"/>
              <a:t> </a:t>
            </a:r>
            <a:r>
              <a:rPr lang="es-ES" sz="1500" dirty="0" err="1"/>
              <a:t>available</a:t>
            </a:r>
            <a:r>
              <a:rPr lang="es-ES" sz="1500" dirty="0"/>
              <a:t> </a:t>
            </a:r>
            <a:r>
              <a:rPr lang="es-ES" sz="1500" dirty="0" err="1"/>
              <a:t>losses</a:t>
            </a:r>
            <a:r>
              <a:rPr lang="es-ES" sz="1500" dirty="0"/>
              <a:t>, </a:t>
            </a:r>
            <a:r>
              <a:rPr lang="es-ES" sz="1500" dirty="0" err="1"/>
              <a:t>which</a:t>
            </a:r>
            <a:r>
              <a:rPr lang="es-ES" sz="1500" dirty="0"/>
              <a:t> compute </a:t>
            </a:r>
            <a:r>
              <a:rPr lang="es-ES" sz="1500" dirty="0" err="1"/>
              <a:t>the</a:t>
            </a:r>
            <a:r>
              <a:rPr lang="es-ES" sz="1500" dirty="0"/>
              <a:t> </a:t>
            </a:r>
            <a:r>
              <a:rPr lang="es-ES" sz="1500" dirty="0" err="1"/>
              <a:t>quantity</a:t>
            </a:r>
            <a:r>
              <a:rPr lang="es-ES" sz="1500" dirty="0"/>
              <a:t> </a:t>
            </a:r>
            <a:r>
              <a:rPr lang="es-ES" sz="1500" dirty="0" err="1"/>
              <a:t>that</a:t>
            </a:r>
            <a:r>
              <a:rPr lang="es-ES" sz="1500" dirty="0"/>
              <a:t> a </a:t>
            </a:r>
            <a:r>
              <a:rPr lang="es-ES" sz="1500" dirty="0" err="1"/>
              <a:t>model</a:t>
            </a:r>
            <a:r>
              <a:rPr lang="es-ES" sz="1500" dirty="0"/>
              <a:t> </a:t>
            </a:r>
            <a:r>
              <a:rPr lang="es-ES" sz="1500" dirty="0" err="1"/>
              <a:t>should</a:t>
            </a:r>
            <a:r>
              <a:rPr lang="es-ES" sz="1500" dirty="0"/>
              <a:t> </a:t>
            </a:r>
            <a:r>
              <a:rPr lang="es-ES" sz="1500" dirty="0" err="1"/>
              <a:t>seek</a:t>
            </a:r>
            <a:r>
              <a:rPr lang="es-ES" sz="1500" dirty="0"/>
              <a:t> to </a:t>
            </a:r>
            <a:r>
              <a:rPr lang="es-ES" sz="1500" dirty="0" err="1"/>
              <a:t>minimize</a:t>
            </a:r>
            <a:r>
              <a:rPr lang="es-ES" sz="1500" dirty="0"/>
              <a:t> </a:t>
            </a:r>
            <a:r>
              <a:rPr lang="es-ES" sz="1500" dirty="0" err="1"/>
              <a:t>during</a:t>
            </a:r>
            <a:r>
              <a:rPr lang="es-ES" sz="1500" dirty="0"/>
              <a:t> training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2978494" y="4507215"/>
            <a:ext cx="6018240" cy="7848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 smtClean="0"/>
              <a:t>Few </a:t>
            </a:r>
            <a:r>
              <a:rPr lang="en-US" sz="1500" dirty="0"/>
              <a:t>toy datasets (already-</a:t>
            </a:r>
            <a:r>
              <a:rPr lang="en-US" sz="1500" dirty="0" err="1"/>
              <a:t>vectorized</a:t>
            </a:r>
            <a:r>
              <a:rPr lang="en-US" sz="1500" dirty="0"/>
              <a:t>, in </a:t>
            </a:r>
            <a:r>
              <a:rPr lang="en-US" sz="1500" dirty="0" err="1"/>
              <a:t>Numpy</a:t>
            </a:r>
            <a:r>
              <a:rPr lang="en-US" sz="1500" dirty="0"/>
              <a:t> format) that can be used for debugging a model or creating simple code </a:t>
            </a:r>
            <a:r>
              <a:rPr lang="en-US" sz="1500" dirty="0" smtClean="0"/>
              <a:t>examples. See also</a:t>
            </a:r>
            <a:r>
              <a:rPr lang="en-US" sz="1500" dirty="0"/>
              <a:t> </a:t>
            </a:r>
            <a:r>
              <a:rPr lang="en-US" sz="1500" dirty="0" err="1">
                <a:hlinkClick r:id="rId13"/>
              </a:rPr>
              <a:t>TensorFlow</a:t>
            </a:r>
            <a:r>
              <a:rPr lang="en-US" sz="1500" dirty="0">
                <a:hlinkClick r:id="rId13"/>
              </a:rPr>
              <a:t> </a:t>
            </a:r>
            <a:r>
              <a:rPr lang="en-US" sz="1500" dirty="0" smtClean="0">
                <a:hlinkClick r:id="rId13"/>
              </a:rPr>
              <a:t>Datasets</a:t>
            </a:r>
            <a:endParaRPr lang="es-ES" sz="1500" dirty="0"/>
          </a:p>
        </p:txBody>
      </p:sp>
      <p:sp>
        <p:nvSpPr>
          <p:cNvPr id="16" name="Rectángulo 15"/>
          <p:cNvSpPr/>
          <p:nvPr/>
        </p:nvSpPr>
        <p:spPr>
          <a:xfrm>
            <a:off x="2992083" y="5370823"/>
            <a:ext cx="5995725" cy="7848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D</a:t>
            </a:r>
            <a:r>
              <a:rPr lang="en-US" sz="1500" dirty="0" smtClean="0"/>
              <a:t>eep </a:t>
            </a:r>
            <a:r>
              <a:rPr lang="en-US" sz="1500" dirty="0"/>
              <a:t>learning models that are made available alongside pre-trained weights. These models can be used for prediction, feature extraction, and fine-tuning</a:t>
            </a:r>
            <a:endParaRPr lang="es-ES" sz="1500" dirty="0"/>
          </a:p>
        </p:txBody>
      </p:sp>
      <p:sp>
        <p:nvSpPr>
          <p:cNvPr id="20" name="Rectángulo 19"/>
          <p:cNvSpPr/>
          <p:nvPr/>
        </p:nvSpPr>
        <p:spPr>
          <a:xfrm>
            <a:off x="3001009" y="6234431"/>
            <a:ext cx="5995725" cy="323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 smtClean="0"/>
              <a:t>Many utilities for: 1) model plotting, 2) serialization, 3) Python, …</a:t>
            </a:r>
            <a:endParaRPr lang="es-ES" sz="1500" dirty="0"/>
          </a:p>
        </p:txBody>
      </p:sp>
      <p:sp>
        <p:nvSpPr>
          <p:cNvPr id="36" name="Rectángulo 35"/>
          <p:cNvSpPr/>
          <p:nvPr/>
        </p:nvSpPr>
        <p:spPr>
          <a:xfrm>
            <a:off x="2973827" y="3480682"/>
            <a:ext cx="6019256" cy="323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ES" sz="1500" dirty="0" err="1" smtClean="0"/>
              <a:t>Many</a:t>
            </a:r>
            <a:r>
              <a:rPr lang="es-ES" sz="1500" dirty="0" smtClean="0"/>
              <a:t> </a:t>
            </a:r>
            <a:r>
              <a:rPr lang="es-ES" sz="1500" dirty="0" err="1" smtClean="0"/>
              <a:t>available</a:t>
            </a:r>
            <a:r>
              <a:rPr lang="es-ES" sz="1500" dirty="0" smtClean="0"/>
              <a:t> </a:t>
            </a:r>
            <a:r>
              <a:rPr lang="es-ES" sz="1500" dirty="0" err="1" smtClean="0"/>
              <a:t>metrics</a:t>
            </a:r>
            <a:r>
              <a:rPr lang="es-ES" sz="1500" dirty="0" smtClean="0"/>
              <a:t> to </a:t>
            </a:r>
            <a:r>
              <a:rPr lang="es-ES" sz="1500" dirty="0" err="1" smtClean="0"/>
              <a:t>judge</a:t>
            </a:r>
            <a:r>
              <a:rPr lang="es-ES" sz="1500" dirty="0" smtClean="0"/>
              <a:t> </a:t>
            </a:r>
            <a:r>
              <a:rPr lang="es-ES" sz="1500" dirty="0" err="1" smtClean="0"/>
              <a:t>the</a:t>
            </a:r>
            <a:r>
              <a:rPr lang="es-ES" sz="1500" dirty="0" smtClean="0"/>
              <a:t> </a:t>
            </a:r>
            <a:r>
              <a:rPr lang="es-ES" sz="1500" dirty="0" err="1" smtClean="0"/>
              <a:t>permormance</a:t>
            </a:r>
            <a:r>
              <a:rPr lang="es-ES" sz="1500" dirty="0" smtClean="0"/>
              <a:t> of </a:t>
            </a:r>
            <a:r>
              <a:rPr lang="es-ES" sz="1500" dirty="0" err="1" smtClean="0"/>
              <a:t>your</a:t>
            </a:r>
            <a:r>
              <a:rPr lang="es-ES" sz="1500" dirty="0" smtClean="0"/>
              <a:t> </a:t>
            </a:r>
            <a:r>
              <a:rPr lang="es-ES" sz="1500" dirty="0" err="1" smtClean="0"/>
              <a:t>model</a:t>
            </a:r>
            <a:endParaRPr lang="es-ES" sz="1500" dirty="0"/>
          </a:p>
        </p:txBody>
      </p:sp>
      <p:cxnSp>
        <p:nvCxnSpPr>
          <p:cNvPr id="37" name="Conector recto 36"/>
          <p:cNvCxnSpPr>
            <a:endCxn id="8" idx="1"/>
          </p:cNvCxnSpPr>
          <p:nvPr/>
        </p:nvCxnSpPr>
        <p:spPr>
          <a:xfrm flipV="1">
            <a:off x="1763688" y="1199752"/>
            <a:ext cx="1191681" cy="131464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>
            <a:endCxn id="10" idx="1"/>
          </p:cNvCxnSpPr>
          <p:nvPr/>
        </p:nvCxnSpPr>
        <p:spPr>
          <a:xfrm flipV="1">
            <a:off x="1763688" y="1594891"/>
            <a:ext cx="1198374" cy="278998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>
            <a:endCxn id="11" idx="1"/>
          </p:cNvCxnSpPr>
          <p:nvPr/>
        </p:nvCxnSpPr>
        <p:spPr>
          <a:xfrm flipV="1">
            <a:off x="2051720" y="2105446"/>
            <a:ext cx="922107" cy="276999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>
            <a:endCxn id="12" idx="1"/>
          </p:cNvCxnSpPr>
          <p:nvPr/>
        </p:nvCxnSpPr>
        <p:spPr>
          <a:xfrm flipV="1">
            <a:off x="2627784" y="2729418"/>
            <a:ext cx="335900" cy="244881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/>
          <p:cNvCxnSpPr>
            <a:endCxn id="13" idx="1"/>
          </p:cNvCxnSpPr>
          <p:nvPr/>
        </p:nvCxnSpPr>
        <p:spPr>
          <a:xfrm flipV="1">
            <a:off x="1763688" y="3237974"/>
            <a:ext cx="1201417" cy="242708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/>
          <p:cNvCxnSpPr>
            <a:endCxn id="36" idx="1"/>
          </p:cNvCxnSpPr>
          <p:nvPr/>
        </p:nvCxnSpPr>
        <p:spPr>
          <a:xfrm flipV="1">
            <a:off x="1403648" y="3642265"/>
            <a:ext cx="1570179" cy="441373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/>
          <p:cNvCxnSpPr>
            <a:endCxn id="14" idx="1"/>
          </p:cNvCxnSpPr>
          <p:nvPr/>
        </p:nvCxnSpPr>
        <p:spPr>
          <a:xfrm flipV="1">
            <a:off x="1403648" y="4153250"/>
            <a:ext cx="1576061" cy="475419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/>
          <p:cNvCxnSpPr>
            <a:endCxn id="15" idx="1"/>
          </p:cNvCxnSpPr>
          <p:nvPr/>
        </p:nvCxnSpPr>
        <p:spPr>
          <a:xfrm flipV="1">
            <a:off x="2267744" y="4899630"/>
            <a:ext cx="710750" cy="273751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/>
          <p:cNvCxnSpPr>
            <a:endCxn id="16" idx="1"/>
          </p:cNvCxnSpPr>
          <p:nvPr/>
        </p:nvCxnSpPr>
        <p:spPr>
          <a:xfrm>
            <a:off x="2512773" y="5763238"/>
            <a:ext cx="47931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/>
          <p:cNvCxnSpPr>
            <a:endCxn id="20" idx="1"/>
          </p:cNvCxnSpPr>
          <p:nvPr/>
        </p:nvCxnSpPr>
        <p:spPr>
          <a:xfrm>
            <a:off x="1403648" y="6321368"/>
            <a:ext cx="1597361" cy="74646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9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2" name="Rectángulo 1"/>
          <p:cNvSpPr/>
          <p:nvPr/>
        </p:nvSpPr>
        <p:spPr>
          <a:xfrm>
            <a:off x="35496" y="930786"/>
            <a:ext cx="91085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500" dirty="0" err="1">
                <a:solidFill>
                  <a:srgbClr val="D00000"/>
                </a:solidFill>
                <a:latin typeface="Open Sans"/>
                <a:hlinkClick r:id="rId3"/>
              </a:rPr>
              <a:t>Keras</a:t>
            </a:r>
            <a:r>
              <a:rPr lang="es-ES" sz="1500" dirty="0">
                <a:solidFill>
                  <a:srgbClr val="D00000"/>
                </a:solidFill>
                <a:latin typeface="Open Sans"/>
                <a:hlinkClick r:id="rId3"/>
              </a:rPr>
              <a:t> </a:t>
            </a:r>
            <a:r>
              <a:rPr lang="es-ES" sz="1500" dirty="0" err="1" smtClean="0">
                <a:solidFill>
                  <a:srgbClr val="D00000"/>
                </a:solidFill>
                <a:latin typeface="Open Sans"/>
                <a:hlinkClick r:id="rId3"/>
              </a:rPr>
              <a:t>Applications</a:t>
            </a:r>
            <a:r>
              <a:rPr lang="es-ES" sz="1500" dirty="0" smtClean="0">
                <a:solidFill>
                  <a:srgbClr val="D00000"/>
                </a:solidFill>
                <a:latin typeface="Open Sans"/>
              </a:rPr>
              <a:t>: </a:t>
            </a:r>
            <a:r>
              <a:rPr lang="en-US" sz="1500" dirty="0" err="1">
                <a:latin typeface="Open Sans"/>
              </a:rPr>
              <a:t>Keras</a:t>
            </a:r>
            <a:r>
              <a:rPr lang="en-US" sz="1500" dirty="0">
                <a:latin typeface="Open Sans"/>
              </a:rPr>
              <a:t> Applications are deep learning models that are made available alongside pre-trained weights. These models can be used for </a:t>
            </a:r>
            <a:r>
              <a:rPr lang="en-US" sz="1500" dirty="0" smtClean="0">
                <a:latin typeface="Open Sans"/>
              </a:rPr>
              <a:t>1) prediction</a:t>
            </a:r>
            <a:r>
              <a:rPr lang="en-US" sz="1500" dirty="0">
                <a:latin typeface="Open Sans"/>
              </a:rPr>
              <a:t>, </a:t>
            </a:r>
            <a:r>
              <a:rPr lang="en-US" sz="1500" dirty="0" smtClean="0">
                <a:latin typeface="Open Sans"/>
              </a:rPr>
              <a:t>2) feature </a:t>
            </a:r>
            <a:r>
              <a:rPr lang="en-US" sz="1500" dirty="0">
                <a:latin typeface="Open Sans"/>
              </a:rPr>
              <a:t>extraction, and </a:t>
            </a:r>
            <a:r>
              <a:rPr lang="en-US" sz="1500" dirty="0" smtClean="0">
                <a:latin typeface="Open Sans"/>
              </a:rPr>
              <a:t>3) fine-tuning</a:t>
            </a:r>
            <a:r>
              <a:rPr lang="en-US" sz="1500" dirty="0">
                <a:latin typeface="Open Sans"/>
              </a:rPr>
              <a:t>.</a:t>
            </a:r>
            <a:endParaRPr lang="es-ES" sz="1500" dirty="0">
              <a:latin typeface="Open San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8640" y="1475492"/>
            <a:ext cx="2685351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 smtClean="0">
                <a:latin typeface="Open Sans"/>
              </a:rPr>
              <a:t>Example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for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prediction</a:t>
            </a:r>
            <a:endParaRPr lang="es-ES" b="1" dirty="0">
              <a:latin typeface="Open Sans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18864" y="2560548"/>
            <a:ext cx="4051109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ResNet50(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='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')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4283969" y="2348880"/>
            <a:ext cx="4752528" cy="784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Tw Cen MT" pitchFamily="34" charset="0"/>
              </a:rPr>
              <a:t>Instantiates the ResNet50 architecture with the weights pre-trained on </a:t>
            </a:r>
            <a:r>
              <a:rPr lang="en-US" sz="1500" dirty="0" smtClean="0">
                <a:solidFill>
                  <a:schemeClr val="tx1"/>
                </a:solidFill>
                <a:latin typeface="Tw Cen MT" pitchFamily="34" charset="0"/>
              </a:rPr>
              <a:t>ImageNet (note that </a:t>
            </a:r>
            <a:r>
              <a:rPr lang="en-US" sz="1500" dirty="0" err="1" smtClean="0">
                <a:solidFill>
                  <a:schemeClr val="tx1"/>
                </a:solidFill>
                <a:latin typeface="Tw Cen MT" pitchFamily="34" charset="0"/>
              </a:rPr>
              <a:t>include_top</a:t>
            </a:r>
            <a:r>
              <a:rPr lang="en-US" sz="1500" dirty="0" smtClean="0">
                <a:solidFill>
                  <a:schemeClr val="tx1"/>
                </a:solidFill>
                <a:latin typeface="Tw Cen MT" pitchFamily="34" charset="0"/>
              </a:rPr>
              <a:t> is True by default)</a:t>
            </a:r>
            <a:endParaRPr lang="es-ES" sz="1500" dirty="0">
              <a:solidFill>
                <a:schemeClr val="tx1"/>
              </a:solidFill>
              <a:latin typeface="Tw Cen MT" pitchFamily="34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120617" y="1984484"/>
            <a:ext cx="8915879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tensorflow.keras.applications.resnet50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ResNet50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2052" name="Picture 4" descr="GitHub - sumanyumuku98/Action-Motivation: Research project to detect  intrinsic motivations using modified Microsoft COCO in Pytorch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88" y="3122966"/>
            <a:ext cx="8872908" cy="346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99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3" name="Rectángulo 2"/>
          <p:cNvSpPr/>
          <p:nvPr/>
        </p:nvSpPr>
        <p:spPr>
          <a:xfrm>
            <a:off x="118864" y="1122944"/>
            <a:ext cx="2685351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 smtClean="0">
                <a:latin typeface="Open Sans"/>
              </a:rPr>
              <a:t>Example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for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prediction</a:t>
            </a:r>
            <a:endParaRPr lang="es-ES" b="1" dirty="0">
              <a:latin typeface="Open Sans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18864" y="2632556"/>
            <a:ext cx="4051109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ResNet50(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='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')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18864" y="3224589"/>
            <a:ext cx="6325344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img_loaded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image.load_img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(IMG_NAME,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target_size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224))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18864" y="3933056"/>
            <a:ext cx="3733056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image.img_to_array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img_loaded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np.expand_dims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(x, axis=0)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preprocess_input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18864" y="5274359"/>
            <a:ext cx="2762295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97160" y="5972148"/>
            <a:ext cx="5338936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decoded_preds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decode_predictions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top=3)[0]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6578064" y="3202382"/>
            <a:ext cx="2314416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500" dirty="0"/>
              <a:t>Load the image (PIL format)</a:t>
            </a:r>
            <a:endParaRPr lang="es-ES" sz="1500" dirty="0"/>
          </a:p>
        </p:txBody>
      </p:sp>
      <p:sp>
        <p:nvSpPr>
          <p:cNvPr id="11" name="Rectángulo 10"/>
          <p:cNvSpPr/>
          <p:nvPr/>
        </p:nvSpPr>
        <p:spPr>
          <a:xfrm>
            <a:off x="6228184" y="4283672"/>
            <a:ext cx="2004075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s-ES" sz="1500" dirty="0" err="1"/>
              <a:t>Shape</a:t>
            </a:r>
            <a:r>
              <a:rPr lang="es-ES" sz="1500" dirty="0"/>
              <a:t>: (1, 224, 224, 3)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5060934" y="4794749"/>
            <a:ext cx="4067944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The images are converted from RGB to BGR, then each color channel is zero-centered</a:t>
            </a:r>
            <a:endParaRPr lang="es-ES" sz="1500" dirty="0"/>
          </a:p>
        </p:txBody>
      </p:sp>
      <p:sp>
        <p:nvSpPr>
          <p:cNvPr id="13" name="Rectángulo 12"/>
          <p:cNvSpPr/>
          <p:nvPr/>
        </p:nvSpPr>
        <p:spPr>
          <a:xfrm>
            <a:off x="5153317" y="3848183"/>
            <a:ext cx="3883179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500" dirty="0"/>
              <a:t>Converts a PIL Image instance to a </a:t>
            </a:r>
            <a:r>
              <a:rPr lang="en-US" sz="1500" dirty="0" err="1" smtClean="0"/>
              <a:t>NumPy</a:t>
            </a:r>
            <a:r>
              <a:rPr lang="en-US" sz="1500" dirty="0" smtClean="0"/>
              <a:t> </a:t>
            </a:r>
            <a:r>
              <a:rPr lang="en-US" sz="1500" dirty="0"/>
              <a:t>array</a:t>
            </a:r>
            <a:endParaRPr lang="es-ES" sz="1500" dirty="0"/>
          </a:p>
        </p:txBody>
      </p:sp>
      <p:sp>
        <p:nvSpPr>
          <p:cNvPr id="15" name="Rectángulo 14"/>
          <p:cNvSpPr/>
          <p:nvPr/>
        </p:nvSpPr>
        <p:spPr>
          <a:xfrm>
            <a:off x="4283968" y="2514962"/>
            <a:ext cx="4845031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Tw Cen MT" pitchFamily="34" charset="0"/>
              </a:rPr>
              <a:t>Instantiates the ResNet50 architecture with the weights pre-trained on </a:t>
            </a:r>
            <a:r>
              <a:rPr lang="en-US" sz="1500" dirty="0" smtClean="0">
                <a:solidFill>
                  <a:schemeClr val="tx1"/>
                </a:solidFill>
                <a:latin typeface="Tw Cen MT" pitchFamily="34" charset="0"/>
              </a:rPr>
              <a:t>ImageNet (note that </a:t>
            </a:r>
            <a:r>
              <a:rPr lang="en-US" sz="1500" dirty="0" err="1" smtClean="0">
                <a:solidFill>
                  <a:schemeClr val="tx1"/>
                </a:solidFill>
                <a:latin typeface="Tw Cen MT" pitchFamily="34" charset="0"/>
              </a:rPr>
              <a:t>include_top</a:t>
            </a:r>
            <a:r>
              <a:rPr lang="en-US" sz="1500" dirty="0" smtClean="0">
                <a:solidFill>
                  <a:schemeClr val="tx1"/>
                </a:solidFill>
                <a:latin typeface="Tw Cen MT" pitchFamily="34" charset="0"/>
              </a:rPr>
              <a:t> is True by default</a:t>
            </a:r>
            <a:endParaRPr lang="es-ES" sz="1500" dirty="0">
              <a:solidFill>
                <a:schemeClr val="tx1"/>
              </a:solidFill>
              <a:latin typeface="Tw Cen MT" pitchFamily="34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120617" y="1670051"/>
            <a:ext cx="8915879" cy="6924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tensorflow.keras.applications.resnet50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ResNet50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tensorflow.keras.preprocessing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tensorflow.keras.applications.resnet50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preprocess_input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decode_predictions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5610041" y="5841343"/>
            <a:ext cx="3240360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decode the results into a list of tuples (class, description, probability)</a:t>
            </a:r>
            <a:endParaRPr lang="es-ES" sz="1500" dirty="0"/>
          </a:p>
        </p:txBody>
      </p:sp>
      <p:cxnSp>
        <p:nvCxnSpPr>
          <p:cNvPr id="19" name="Conector recto 18"/>
          <p:cNvCxnSpPr>
            <a:endCxn id="13" idx="1"/>
          </p:cNvCxnSpPr>
          <p:nvPr/>
        </p:nvCxnSpPr>
        <p:spPr>
          <a:xfrm flipV="1">
            <a:off x="3563888" y="4009766"/>
            <a:ext cx="1589429" cy="83949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>
            <a:stCxn id="11" idx="1"/>
          </p:cNvCxnSpPr>
          <p:nvPr/>
        </p:nvCxnSpPr>
        <p:spPr>
          <a:xfrm flipH="1" flipV="1">
            <a:off x="3131840" y="4296200"/>
            <a:ext cx="3096344" cy="14905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>
            <a:stCxn id="12" idx="1"/>
          </p:cNvCxnSpPr>
          <p:nvPr/>
        </p:nvCxnSpPr>
        <p:spPr>
          <a:xfrm flipH="1" flipV="1">
            <a:off x="2483768" y="4490286"/>
            <a:ext cx="2577166" cy="581462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/>
          <p:cNvSpPr/>
          <p:nvPr/>
        </p:nvSpPr>
        <p:spPr>
          <a:xfrm>
            <a:off x="3039301" y="5256136"/>
            <a:ext cx="1836598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 smtClean="0"/>
              <a:t>Get the predictions</a:t>
            </a:r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34669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3" name="Rectángulo 2"/>
          <p:cNvSpPr/>
          <p:nvPr/>
        </p:nvSpPr>
        <p:spPr>
          <a:xfrm>
            <a:off x="118864" y="1122944"/>
            <a:ext cx="2685351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 smtClean="0">
                <a:latin typeface="Open Sans"/>
              </a:rPr>
              <a:t>Example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for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prediction</a:t>
            </a:r>
            <a:endParaRPr lang="es-ES" b="1" dirty="0">
              <a:latin typeface="Open Sans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18864" y="2632556"/>
            <a:ext cx="4051109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ResNet50(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='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')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18864" y="3224589"/>
            <a:ext cx="6325344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img_loaded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image.load_img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(IMG_NAME,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target_size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224))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18864" y="3933056"/>
            <a:ext cx="3733056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image.img_to_array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img_loaded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np.expand_dims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(x, axis=0)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preprocess_input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18864" y="5274359"/>
            <a:ext cx="2762295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97160" y="5972148"/>
            <a:ext cx="5338936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decoded_preds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decode_predictions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top=3)[0]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6578064" y="3202382"/>
            <a:ext cx="2314416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500" dirty="0"/>
              <a:t>Load the image (PIL format)</a:t>
            </a:r>
            <a:endParaRPr lang="es-ES" sz="1500" dirty="0"/>
          </a:p>
        </p:txBody>
      </p:sp>
      <p:sp>
        <p:nvSpPr>
          <p:cNvPr id="11" name="Rectángulo 10"/>
          <p:cNvSpPr/>
          <p:nvPr/>
        </p:nvSpPr>
        <p:spPr>
          <a:xfrm>
            <a:off x="6228184" y="4283672"/>
            <a:ext cx="2004075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s-ES" sz="1500" dirty="0" err="1"/>
              <a:t>Shape</a:t>
            </a:r>
            <a:r>
              <a:rPr lang="es-ES" sz="1500" dirty="0"/>
              <a:t>: (1, 224, 224, 3)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5060934" y="4794749"/>
            <a:ext cx="4067944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The images are converted from RGB to BGR, then each color channel is zero-centered</a:t>
            </a:r>
            <a:endParaRPr lang="es-ES" sz="1500" dirty="0"/>
          </a:p>
        </p:txBody>
      </p:sp>
      <p:sp>
        <p:nvSpPr>
          <p:cNvPr id="13" name="Rectángulo 12"/>
          <p:cNvSpPr/>
          <p:nvPr/>
        </p:nvSpPr>
        <p:spPr>
          <a:xfrm>
            <a:off x="5153317" y="3848183"/>
            <a:ext cx="3883179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500" dirty="0"/>
              <a:t>Converts a PIL Image instance to a </a:t>
            </a:r>
            <a:r>
              <a:rPr lang="en-US" sz="1500" dirty="0" err="1" smtClean="0"/>
              <a:t>NumPy</a:t>
            </a:r>
            <a:r>
              <a:rPr lang="en-US" sz="1500" dirty="0" smtClean="0"/>
              <a:t> </a:t>
            </a:r>
            <a:r>
              <a:rPr lang="en-US" sz="1500" dirty="0"/>
              <a:t>array</a:t>
            </a:r>
            <a:endParaRPr lang="es-ES" sz="1500" dirty="0"/>
          </a:p>
        </p:txBody>
      </p:sp>
      <p:sp>
        <p:nvSpPr>
          <p:cNvPr id="15" name="Rectángulo 14"/>
          <p:cNvSpPr/>
          <p:nvPr/>
        </p:nvSpPr>
        <p:spPr>
          <a:xfrm>
            <a:off x="4283968" y="2514962"/>
            <a:ext cx="4845031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Tw Cen MT" pitchFamily="34" charset="0"/>
              </a:rPr>
              <a:t>Instantiates the ResNet50 architecture with the weights pre-trained on </a:t>
            </a:r>
            <a:r>
              <a:rPr lang="en-US" sz="1500" dirty="0" smtClean="0">
                <a:solidFill>
                  <a:schemeClr val="tx1"/>
                </a:solidFill>
                <a:latin typeface="Tw Cen MT" pitchFamily="34" charset="0"/>
              </a:rPr>
              <a:t>ImageNet (note that </a:t>
            </a:r>
            <a:r>
              <a:rPr lang="en-US" sz="1500" dirty="0" err="1" smtClean="0">
                <a:solidFill>
                  <a:schemeClr val="tx1"/>
                </a:solidFill>
                <a:latin typeface="Tw Cen MT" pitchFamily="34" charset="0"/>
              </a:rPr>
              <a:t>include_top</a:t>
            </a:r>
            <a:r>
              <a:rPr lang="en-US" sz="1500" dirty="0" smtClean="0">
                <a:solidFill>
                  <a:schemeClr val="tx1"/>
                </a:solidFill>
                <a:latin typeface="Tw Cen MT" pitchFamily="34" charset="0"/>
              </a:rPr>
              <a:t> is True by default</a:t>
            </a:r>
            <a:endParaRPr lang="es-ES" sz="1500" dirty="0">
              <a:solidFill>
                <a:schemeClr val="tx1"/>
              </a:solidFill>
              <a:latin typeface="Tw Cen MT" pitchFamily="34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120617" y="1670051"/>
            <a:ext cx="8915879" cy="6924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tensorflow.keras.applications.resnet50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ResNet50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tensorflow.keras.preprocessing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tensorflow.keras.applications.resnet50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preprocess_input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decode_predictions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5610041" y="5841343"/>
            <a:ext cx="3240360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decode the results into a list of tuples (class, description, probability)</a:t>
            </a:r>
            <a:endParaRPr lang="es-ES" sz="1500" dirty="0"/>
          </a:p>
        </p:txBody>
      </p:sp>
      <p:cxnSp>
        <p:nvCxnSpPr>
          <p:cNvPr id="19" name="Conector recto 18"/>
          <p:cNvCxnSpPr>
            <a:endCxn id="13" idx="1"/>
          </p:cNvCxnSpPr>
          <p:nvPr/>
        </p:nvCxnSpPr>
        <p:spPr>
          <a:xfrm flipV="1">
            <a:off x="3563888" y="4009766"/>
            <a:ext cx="1589429" cy="83949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>
            <a:stCxn id="11" idx="1"/>
          </p:cNvCxnSpPr>
          <p:nvPr/>
        </p:nvCxnSpPr>
        <p:spPr>
          <a:xfrm flipH="1" flipV="1">
            <a:off x="3131840" y="4296200"/>
            <a:ext cx="3096344" cy="14905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>
            <a:stCxn id="12" idx="1"/>
          </p:cNvCxnSpPr>
          <p:nvPr/>
        </p:nvCxnSpPr>
        <p:spPr>
          <a:xfrm flipH="1" flipV="1">
            <a:off x="2483768" y="4490286"/>
            <a:ext cx="2577166" cy="581462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/>
          <p:cNvSpPr/>
          <p:nvPr/>
        </p:nvSpPr>
        <p:spPr>
          <a:xfrm>
            <a:off x="3039301" y="5256136"/>
            <a:ext cx="1836598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 smtClean="0"/>
              <a:t>Get the predictions</a:t>
            </a:r>
            <a:endParaRPr lang="es-ES" sz="15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48" y="1686213"/>
            <a:ext cx="3746963" cy="374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5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5" name="Rectángulo 4"/>
          <p:cNvSpPr/>
          <p:nvPr/>
        </p:nvSpPr>
        <p:spPr>
          <a:xfrm>
            <a:off x="22921" y="1052736"/>
            <a:ext cx="6468437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feature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extraction</a:t>
            </a:r>
            <a:r>
              <a:rPr lang="es-ES" b="1" dirty="0" smtClean="0">
                <a:latin typeface="Open Sans"/>
              </a:rPr>
              <a:t> in a </a:t>
            </a:r>
            <a:r>
              <a:rPr lang="es-ES" b="1" dirty="0" err="1" smtClean="0">
                <a:latin typeface="Open Sans"/>
              </a:rPr>
              <a:t>classification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  <p:pic>
        <p:nvPicPr>
          <p:cNvPr id="2050" name="Picture 2" descr="https://miro.medium.com/max/1227/1*aoNqrxNzIWnMe0-LdVQ_R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095981"/>
            <a:ext cx="5688632" cy="255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66622" y="1449650"/>
            <a:ext cx="87258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 layers extract features from the </a:t>
            </a:r>
            <a:r>
              <a:rPr lang="en-US" dirty="0" smtClean="0"/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dirty="0" smtClean="0"/>
              <a:t>ully </a:t>
            </a:r>
            <a:r>
              <a:rPr lang="en-US" dirty="0"/>
              <a:t>connected layers classify the image using extracted features.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251520" y="4725144"/>
            <a:ext cx="779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s-ES" dirty="0" smtClean="0"/>
              <a:t> </a:t>
            </a:r>
            <a:r>
              <a:rPr lang="es-ES" dirty="0" err="1" smtClean="0"/>
              <a:t>parameter</a:t>
            </a:r>
            <a:r>
              <a:rPr lang="es-ES" dirty="0" smtClean="0"/>
              <a:t>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instanciating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r>
              <a:rPr lang="es-ES" dirty="0" smtClean="0"/>
              <a:t> </a:t>
            </a:r>
            <a:r>
              <a:rPr lang="es-ES" dirty="0" err="1" smtClean="0"/>
              <a:t>indicates</a:t>
            </a:r>
            <a:r>
              <a:rPr lang="es-ES" dirty="0" smtClean="0"/>
              <a:t>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/>
              <a:t>i</a:t>
            </a:r>
            <a:r>
              <a:rPr lang="es-ES" dirty="0" err="1" smtClean="0"/>
              <a:t>ncluding</a:t>
            </a:r>
            <a:r>
              <a:rPr lang="es-ES" dirty="0" smtClean="0"/>
              <a:t> (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True</a:t>
            </a:r>
            <a:r>
              <a:rPr lang="es-ES" dirty="0" smtClean="0"/>
              <a:t>)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including</a:t>
            </a:r>
            <a:r>
              <a:rPr lang="es-ES" dirty="0" smtClean="0"/>
              <a:t> (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False</a:t>
            </a:r>
            <a:r>
              <a:rPr lang="es-ES" dirty="0" smtClean="0"/>
              <a:t>)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fully</a:t>
            </a:r>
            <a:r>
              <a:rPr lang="es-ES" dirty="0" smtClean="0"/>
              <a:t> </a:t>
            </a:r>
            <a:r>
              <a:rPr lang="es-ES" dirty="0" err="1" smtClean="0"/>
              <a:t>connected</a:t>
            </a:r>
            <a:r>
              <a:rPr lang="es-ES" dirty="0" smtClean="0"/>
              <a:t> </a:t>
            </a:r>
            <a:r>
              <a:rPr lang="es-ES" dirty="0" err="1" smtClean="0"/>
              <a:t>layers</a:t>
            </a:r>
            <a:r>
              <a:rPr lang="es-ES" dirty="0" smtClean="0"/>
              <a:t> at </a:t>
            </a:r>
            <a:r>
              <a:rPr lang="es-ES" dirty="0" err="1" smtClean="0"/>
              <a:t>the</a:t>
            </a:r>
            <a:r>
              <a:rPr lang="es-ES" dirty="0" smtClean="0"/>
              <a:t> top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network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788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udent presentat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udent presentat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54112</TotalTime>
  <Words>1565</Words>
  <PresentationFormat>Presentación en pantalla (4:3)</PresentationFormat>
  <Paragraphs>278</Paragraphs>
  <Slides>23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23</vt:i4>
      </vt:variant>
    </vt:vector>
  </HeadingPairs>
  <TitlesOfParts>
    <vt:vector size="34" baseType="lpstr">
      <vt:lpstr>-apple-system</vt:lpstr>
      <vt:lpstr>Arial</vt:lpstr>
      <vt:lpstr>Calibri</vt:lpstr>
      <vt:lpstr>Consolas</vt:lpstr>
      <vt:lpstr>Courier New</vt:lpstr>
      <vt:lpstr>Open Sans</vt:lpstr>
      <vt:lpstr>Tw Cen MT</vt:lpstr>
      <vt:lpstr>Wingdings</vt:lpstr>
      <vt:lpstr>Wingdings 2</vt:lpstr>
      <vt:lpstr>Student presentation</vt:lpstr>
      <vt:lpstr>1_Student presentation</vt:lpstr>
      <vt:lpstr>Visión por computador en la nueva era de la Inteligencia Artificial y el Deep Learning</vt:lpstr>
      <vt:lpstr>TensorFlow and Keras</vt:lpstr>
      <vt:lpstr>Machine learning vs deep learning</vt:lpstr>
      <vt:lpstr>Deep learning frameworks</vt:lpstr>
      <vt:lpstr>Introduction to Keras</vt:lpstr>
      <vt:lpstr>Introduction to Keras Applications</vt:lpstr>
      <vt:lpstr>Introduction to Keras Applications</vt:lpstr>
      <vt:lpstr>Introduction to Keras Applications</vt:lpstr>
      <vt:lpstr>Introduction to Keras Applications</vt:lpstr>
      <vt:lpstr>Introduction to Keras Applications</vt:lpstr>
      <vt:lpstr>Introduction to Keras Applications</vt:lpstr>
      <vt:lpstr>Introduction to Keras Applications</vt:lpstr>
      <vt:lpstr>Introduction to Keras Applications</vt:lpstr>
      <vt:lpstr>Introduction to Keras Applications</vt:lpstr>
      <vt:lpstr>Introduction to Keras Applications</vt:lpstr>
      <vt:lpstr>Data augmentation</vt:lpstr>
      <vt:lpstr>Data augmentation</vt:lpstr>
      <vt:lpstr>Data augmentation</vt:lpstr>
      <vt:lpstr>Data augmentation</vt:lpstr>
      <vt:lpstr>Introduction to Keras Applications</vt:lpstr>
      <vt:lpstr>Introduction to Keras Applications</vt:lpstr>
      <vt:lpstr>Introduction to Keras Applications</vt:lpstr>
      <vt:lpstr>TensorFlow and Keras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2007-12-30T09:58:21Z</dcterms:created>
  <dcterms:modified xsi:type="dcterms:W3CDTF">2021-04-12T15:39:00Z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TC101671253082</vt:lpwstr>
  </property>
  <property fmtid="{D5CDD505-2E9C-101B-9397-08002B2CF9AE}" pid="3" name="Tfs.IsStoryboard">
    <vt:bool>true</vt:bool>
  </property>
</Properties>
</file>